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24" r:id="rId2"/>
    <p:sldId id="369" r:id="rId3"/>
    <p:sldId id="347" r:id="rId4"/>
    <p:sldId id="348" r:id="rId5"/>
    <p:sldId id="349" r:id="rId6"/>
    <p:sldId id="350" r:id="rId7"/>
    <p:sldId id="375" r:id="rId8"/>
    <p:sldId id="376" r:id="rId9"/>
    <p:sldId id="377" r:id="rId10"/>
    <p:sldId id="378" r:id="rId11"/>
    <p:sldId id="387" r:id="rId12"/>
    <p:sldId id="388" r:id="rId13"/>
    <p:sldId id="389" r:id="rId14"/>
    <p:sldId id="390" r:id="rId15"/>
    <p:sldId id="391" r:id="rId16"/>
    <p:sldId id="392" r:id="rId17"/>
    <p:sldId id="393" r:id="rId18"/>
    <p:sldId id="379" r:id="rId19"/>
    <p:sldId id="380" r:id="rId20"/>
    <p:sldId id="381" r:id="rId21"/>
    <p:sldId id="382" r:id="rId22"/>
    <p:sldId id="383" r:id="rId23"/>
    <p:sldId id="384" r:id="rId24"/>
    <p:sldId id="385" r:id="rId25"/>
    <p:sldId id="386" r:id="rId26"/>
    <p:sldId id="394" r:id="rId27"/>
    <p:sldId id="395" r:id="rId28"/>
    <p:sldId id="337" r:id="rId29"/>
  </p:sldIdLst>
  <p:sldSz cx="12192000" cy="6858000"/>
  <p:notesSz cx="7010400" cy="9296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00"/>
    <a:srgbClr val="599586"/>
    <a:srgbClr val="4B537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35C21-AEA4-2F4C-A655-8BDEECC39C47}" v="26" dt="2020-11-13T03:16:35.78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p:restoredTop sz="94543"/>
  </p:normalViewPr>
  <p:slideViewPr>
    <p:cSldViewPr snapToGrid="0" snapToObjects="1">
      <p:cViewPr varScale="1">
        <p:scale>
          <a:sx n="68" d="100"/>
          <a:sy n="68" d="100"/>
        </p:scale>
        <p:origin x="-72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419"/>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771359-5CEB-4BDB-A4FC-68A4F1A772AD}" type="datetimeFigureOut">
              <a:rPr lang="es-419" smtClean="0"/>
              <a:pPr/>
              <a:t>10/2/2021</a:t>
            </a:fld>
            <a:endParaRPr lang="es-419"/>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419"/>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827DF2-D667-437D-BA18-8C73864B9A4E}" type="slidenum">
              <a:rPr lang="es-419" smtClean="0"/>
              <a:pPr/>
              <a:t>‹Nº›</a:t>
            </a:fld>
            <a:endParaRPr lang="es-419"/>
          </a:p>
        </p:txBody>
      </p:sp>
    </p:spTree>
    <p:extLst>
      <p:ext uri="{BB962C8B-B14F-4D97-AF65-F5344CB8AC3E}">
        <p14:creationId xmlns="" xmlns:p14="http://schemas.microsoft.com/office/powerpoint/2010/main" val="2006896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2653EF-A034-AC45-99E0-13A47B7B2BC5}" type="datetimeFigureOut">
              <a:rPr lang="es-ES_tradnl" smtClean="0"/>
              <a:pPr/>
              <a:t>10/02/2021</a:t>
            </a:fld>
            <a:endParaRPr lang="es-ES_tradn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ES_tradn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148DC0-4DD3-A94C-AAE6-DC5D051BC17F}" type="slidenum">
              <a:rPr lang="es-ES_tradnl" smtClean="0"/>
              <a:pPr/>
              <a:t>‹Nº›</a:t>
            </a:fld>
            <a:endParaRPr lang="es-ES_tradnl"/>
          </a:p>
        </p:txBody>
      </p:sp>
    </p:spTree>
    <p:extLst>
      <p:ext uri="{BB962C8B-B14F-4D97-AF65-F5344CB8AC3E}">
        <p14:creationId xmlns="" xmlns:p14="http://schemas.microsoft.com/office/powerpoint/2010/main" val="198402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190348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99496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200223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87158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6979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108488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145653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81807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116297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183282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34CA5E2-724C-CF48-AE97-28FABBF890CF}" type="datetimeFigureOut">
              <a:rPr lang="es-ES_tradnl" smtClean="0"/>
              <a:pPr/>
              <a:t>10/02/2021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78893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CA5E2-724C-CF48-AE97-28FABBF890CF}" type="datetimeFigureOut">
              <a:rPr lang="es-ES_tradnl" smtClean="0"/>
              <a:pPr/>
              <a:t>10/02/2021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3701-E525-F646-94B1-95E65312FFBF}" type="slidenum">
              <a:rPr lang="es-ES_tradnl" smtClean="0"/>
              <a:pPr/>
              <a:t>‹Nº›</a:t>
            </a:fld>
            <a:endParaRPr lang="es-ES_tradnl"/>
          </a:p>
        </p:txBody>
      </p:sp>
    </p:spTree>
    <p:extLst>
      <p:ext uri="{BB962C8B-B14F-4D97-AF65-F5344CB8AC3E}">
        <p14:creationId xmlns="" xmlns:p14="http://schemas.microsoft.com/office/powerpoint/2010/main" val="6923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ogo ibero">
            <a:extLst>
              <a:ext uri="{FF2B5EF4-FFF2-40B4-BE49-F238E27FC236}">
                <a16:creationId xmlns="" xmlns:a16="http://schemas.microsoft.com/office/drawing/2014/main" id="{107830A7-8936-B647-BEBE-3269B4FF56CB}"/>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8352481" y="707308"/>
            <a:ext cx="2369798" cy="1880793"/>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B222671A-0E2D-EF4A-B8A7-53653D99254B}"/>
              </a:ext>
            </a:extLst>
          </p:cNvPr>
          <p:cNvSpPr/>
          <p:nvPr/>
        </p:nvSpPr>
        <p:spPr>
          <a:xfrm>
            <a:off x="3240574" y="3319637"/>
            <a:ext cx="5236946" cy="523220"/>
          </a:xfrm>
          <a:prstGeom prst="rect">
            <a:avLst/>
          </a:prstGeom>
        </p:spPr>
        <p:txBody>
          <a:bodyPr wrap="none">
            <a:spAutoFit/>
          </a:bodyPr>
          <a:lstStyle/>
          <a:p>
            <a:r>
              <a:rPr lang="es-MX" sz="2800" b="1" dirty="0" smtClean="0"/>
              <a:t>Taller sobre el Aviso de Privacidad</a:t>
            </a:r>
            <a:endParaRPr lang="es-MX" sz="2800" b="1" dirty="0">
              <a:effectLst/>
            </a:endParaRPr>
          </a:p>
        </p:txBody>
      </p:sp>
      <p:sp>
        <p:nvSpPr>
          <p:cNvPr id="4" name="Rectángulo 3">
            <a:extLst>
              <a:ext uri="{FF2B5EF4-FFF2-40B4-BE49-F238E27FC236}">
                <a16:creationId xmlns="" xmlns:a16="http://schemas.microsoft.com/office/drawing/2014/main" id="{4F6C3D4C-8276-CA4F-A45D-EFEB713AB1B1}"/>
              </a:ext>
            </a:extLst>
          </p:cNvPr>
          <p:cNvSpPr/>
          <p:nvPr/>
        </p:nvSpPr>
        <p:spPr>
          <a:xfrm>
            <a:off x="8853242" y="5050302"/>
            <a:ext cx="2825774" cy="1200329"/>
          </a:xfrm>
          <a:prstGeom prst="rect">
            <a:avLst/>
          </a:prstGeom>
        </p:spPr>
        <p:txBody>
          <a:bodyPr wrap="none">
            <a:spAutoFit/>
          </a:bodyPr>
          <a:lstStyle/>
          <a:p>
            <a:r>
              <a:rPr lang="es-MX" dirty="0"/>
              <a:t>Diego García Ricci</a:t>
            </a:r>
          </a:p>
          <a:p>
            <a:r>
              <a:rPr lang="es-MX" dirty="0">
                <a:effectLst/>
              </a:rPr>
              <a:t>Profesor investigador</a:t>
            </a:r>
          </a:p>
          <a:p>
            <a:r>
              <a:rPr lang="es-MX" dirty="0"/>
              <a:t>Departamento de Derecho </a:t>
            </a:r>
          </a:p>
          <a:p>
            <a:r>
              <a:rPr lang="es-MX" dirty="0"/>
              <a:t>Universidad Iberoamericana</a:t>
            </a:r>
            <a:endParaRPr lang="es-MX" dirty="0">
              <a:effectLst/>
            </a:endParaRPr>
          </a:p>
        </p:txBody>
      </p:sp>
    </p:spTree>
    <p:extLst>
      <p:ext uri="{BB962C8B-B14F-4D97-AF65-F5344CB8AC3E}">
        <p14:creationId xmlns="" xmlns:p14="http://schemas.microsoft.com/office/powerpoint/2010/main" val="408473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0501745" y="2028090"/>
            <a:ext cx="184731" cy="369332"/>
          </a:xfrm>
          <a:prstGeom prst="rect">
            <a:avLst/>
          </a:prstGeom>
          <a:noFill/>
        </p:spPr>
        <p:txBody>
          <a:bodyPr wrap="none" rtlCol="0">
            <a:spAutoFit/>
          </a:bodyPr>
          <a:lstStyle/>
          <a:p>
            <a:endParaRPr lang="es-ES_tradnl" dirty="0"/>
          </a:p>
        </p:txBody>
      </p:sp>
      <p:sp>
        <p:nvSpPr>
          <p:cNvPr id="13" name="Rectángulo 12"/>
          <p:cNvSpPr/>
          <p:nvPr/>
        </p:nvSpPr>
        <p:spPr>
          <a:xfrm>
            <a:off x="3963938" y="660518"/>
            <a:ext cx="7518400" cy="400110"/>
          </a:xfrm>
          <a:prstGeom prst="rect">
            <a:avLst/>
          </a:prstGeom>
        </p:spPr>
        <p:txBody>
          <a:bodyPr wrap="square">
            <a:spAutoFit/>
          </a:bodyPr>
          <a:lstStyle/>
          <a:p>
            <a:r>
              <a:rPr lang="es-ES" sz="2000" b="1" dirty="0">
                <a:latin typeface="Century Gothic" pitchFamily="34" charset="0"/>
              </a:rPr>
              <a:t>Sujetos Obligados </a:t>
            </a:r>
            <a:endParaRPr lang="es-MX" sz="2000" b="1" dirty="0">
              <a:latin typeface="Century Gothic" pitchFamily="34" charset="0"/>
              <a:ea typeface="Century Gothic" charset="0"/>
              <a:cs typeface="Century Gothic" charset="0"/>
            </a:endParaRPr>
          </a:p>
        </p:txBody>
      </p:sp>
      <p:cxnSp>
        <p:nvCxnSpPr>
          <p:cNvPr id="4" name="Conector recto 3"/>
          <p:cNvCxnSpPr>
            <a:cxnSpLocks/>
          </p:cNvCxnSpPr>
          <p:nvPr/>
        </p:nvCxnSpPr>
        <p:spPr>
          <a:xfrm flipH="1">
            <a:off x="4649687" y="2340812"/>
            <a:ext cx="3189227" cy="37092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 name="Conector recto 7"/>
          <p:cNvCxnSpPr>
            <a:cxnSpLocks/>
          </p:cNvCxnSpPr>
          <p:nvPr/>
        </p:nvCxnSpPr>
        <p:spPr>
          <a:xfrm>
            <a:off x="7838914" y="2340812"/>
            <a:ext cx="2798639" cy="31279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4" name="Conector recto 33"/>
          <p:cNvCxnSpPr>
            <a:cxnSpLocks/>
          </p:cNvCxnSpPr>
          <p:nvPr/>
        </p:nvCxnSpPr>
        <p:spPr>
          <a:xfrm flipH="1">
            <a:off x="4742661" y="2340812"/>
            <a:ext cx="3096253" cy="133994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Conector recto 36"/>
          <p:cNvCxnSpPr>
            <a:cxnSpLocks/>
          </p:cNvCxnSpPr>
          <p:nvPr/>
        </p:nvCxnSpPr>
        <p:spPr>
          <a:xfrm>
            <a:off x="7838914" y="2340812"/>
            <a:ext cx="2613057" cy="136636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0" name="Conector recto 39"/>
          <p:cNvCxnSpPr>
            <a:cxnSpLocks/>
          </p:cNvCxnSpPr>
          <p:nvPr/>
        </p:nvCxnSpPr>
        <p:spPr>
          <a:xfrm>
            <a:off x="7838914" y="2340812"/>
            <a:ext cx="1" cy="136636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4" name="Conector recto 43"/>
          <p:cNvCxnSpPr>
            <a:cxnSpLocks/>
          </p:cNvCxnSpPr>
          <p:nvPr/>
        </p:nvCxnSpPr>
        <p:spPr>
          <a:xfrm flipH="1">
            <a:off x="5885633" y="2340812"/>
            <a:ext cx="1953281" cy="223919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7" name="Conector recto 46"/>
          <p:cNvCxnSpPr>
            <a:cxnSpLocks/>
          </p:cNvCxnSpPr>
          <p:nvPr/>
        </p:nvCxnSpPr>
        <p:spPr>
          <a:xfrm>
            <a:off x="7838914" y="2340812"/>
            <a:ext cx="2064392" cy="2345129"/>
          </a:xfrm>
          <a:prstGeom prst="line">
            <a:avLst/>
          </a:prstGeom>
          <a:ln/>
        </p:spPr>
        <p:style>
          <a:lnRef idx="1">
            <a:schemeClr val="accent2"/>
          </a:lnRef>
          <a:fillRef idx="0">
            <a:schemeClr val="accent2"/>
          </a:fillRef>
          <a:effectRef idx="0">
            <a:schemeClr val="accent2"/>
          </a:effectRef>
          <a:fontRef idx="minor">
            <a:schemeClr val="tx1"/>
          </a:fontRef>
        </p:style>
      </p:cxnSp>
      <p:sp>
        <p:nvSpPr>
          <p:cNvPr id="35" name="Rectángulo 16"/>
          <p:cNvSpPr/>
          <p:nvPr/>
        </p:nvSpPr>
        <p:spPr>
          <a:xfrm>
            <a:off x="3759481" y="6258655"/>
            <a:ext cx="7518400" cy="369332"/>
          </a:xfrm>
          <a:prstGeom prst="rect">
            <a:avLst/>
          </a:prstGeom>
        </p:spPr>
        <p:txBody>
          <a:bodyPr wrap="square">
            <a:spAutoFit/>
          </a:bodyPr>
          <a:lstStyle/>
          <a:p>
            <a:pPr algn="ctr"/>
            <a:r>
              <a:rPr lang="es-MX" b="1" i="1" dirty="0">
                <a:solidFill>
                  <a:srgbClr val="CC0000"/>
                </a:solidFill>
                <a:latin typeface="Century Gothic" pitchFamily="34" charset="0"/>
              </a:rPr>
              <a:t>Personas físicas, morales y sindicatos quedan excluidos</a:t>
            </a:r>
            <a:r>
              <a:rPr lang="es-ES" b="1" dirty="0">
                <a:solidFill>
                  <a:srgbClr val="CC0000"/>
                </a:solidFill>
                <a:latin typeface="Century Gothic" pitchFamily="34" charset="0"/>
              </a:rPr>
              <a:t> </a:t>
            </a:r>
            <a:endParaRPr lang="es-MX" b="1" dirty="0">
              <a:solidFill>
                <a:srgbClr val="CC0000"/>
              </a:solidFill>
              <a:latin typeface="Century Gothic" pitchFamily="34" charset="0"/>
              <a:ea typeface="Century Gothic" charset="0"/>
              <a:cs typeface="Century Gothic" charset="0"/>
            </a:endParaRPr>
          </a:p>
        </p:txBody>
      </p:sp>
      <p:sp>
        <p:nvSpPr>
          <p:cNvPr id="33" name="Oval 4">
            <a:extLst>
              <a:ext uri="{FF2B5EF4-FFF2-40B4-BE49-F238E27FC236}">
                <a16:creationId xmlns="" xmlns:a16="http://schemas.microsoft.com/office/drawing/2014/main" id="{68262505-2D29-234F-8896-6362565F0F56}"/>
              </a:ext>
            </a:extLst>
          </p:cNvPr>
          <p:cNvSpPr>
            <a:spLocks noChangeArrowheads="1"/>
          </p:cNvSpPr>
          <p:nvPr/>
        </p:nvSpPr>
        <p:spPr bwMode="auto">
          <a:xfrm>
            <a:off x="240425" y="2013593"/>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38" name="Rectángulo 37">
            <a:extLst>
              <a:ext uri="{FF2B5EF4-FFF2-40B4-BE49-F238E27FC236}">
                <a16:creationId xmlns="" xmlns:a16="http://schemas.microsoft.com/office/drawing/2014/main" id="{C7079C8C-99A1-F847-90E2-304604B6E4BC}"/>
              </a:ext>
            </a:extLst>
          </p:cNvPr>
          <p:cNvSpPr/>
          <p:nvPr/>
        </p:nvSpPr>
        <p:spPr>
          <a:xfrm>
            <a:off x="471129" y="3373624"/>
            <a:ext cx="2670715" cy="461665"/>
          </a:xfrm>
          <a:prstGeom prst="rect">
            <a:avLst/>
          </a:prstGeom>
        </p:spPr>
        <p:txBody>
          <a:bodyPr wrap="square">
            <a:spAutoFit/>
          </a:bodyPr>
          <a:lstStyle/>
          <a:p>
            <a:pPr algn="ctr"/>
            <a:r>
              <a:rPr lang="es-MX" sz="2400" b="1" dirty="0">
                <a:solidFill>
                  <a:schemeClr val="bg1"/>
                </a:solidFill>
                <a:latin typeface="Century Gothic" pitchFamily="34" charset="0"/>
              </a:rPr>
              <a:t>Universo amplio</a:t>
            </a:r>
          </a:p>
        </p:txBody>
      </p:sp>
      <p:sp>
        <p:nvSpPr>
          <p:cNvPr id="39" name="Oval 4">
            <a:extLst>
              <a:ext uri="{FF2B5EF4-FFF2-40B4-BE49-F238E27FC236}">
                <a16:creationId xmlns="" xmlns:a16="http://schemas.microsoft.com/office/drawing/2014/main" id="{514D5D84-C758-1446-A39D-D5B9FA5B98BC}"/>
              </a:ext>
            </a:extLst>
          </p:cNvPr>
          <p:cNvSpPr>
            <a:spLocks noChangeArrowheads="1"/>
          </p:cNvSpPr>
          <p:nvPr/>
        </p:nvSpPr>
        <p:spPr bwMode="auto">
          <a:xfrm>
            <a:off x="3515873" y="2677015"/>
            <a:ext cx="2113115" cy="755481"/>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41" name="Rectángulo 17">
            <a:extLst>
              <a:ext uri="{FF2B5EF4-FFF2-40B4-BE49-F238E27FC236}">
                <a16:creationId xmlns="" xmlns:a16="http://schemas.microsoft.com/office/drawing/2014/main" id="{1DD1F3B5-1493-724A-A50D-5664715AF3AA}"/>
              </a:ext>
            </a:extLst>
          </p:cNvPr>
          <p:cNvSpPr/>
          <p:nvPr/>
        </p:nvSpPr>
        <p:spPr>
          <a:xfrm>
            <a:off x="3666416" y="2861803"/>
            <a:ext cx="1728213" cy="369332"/>
          </a:xfrm>
          <a:prstGeom prst="rect">
            <a:avLst/>
          </a:prstGeom>
        </p:spPr>
        <p:txBody>
          <a:bodyPr wrap="square">
            <a:spAutoFit/>
          </a:bodyPr>
          <a:lstStyle/>
          <a:p>
            <a:pPr algn="ctr"/>
            <a:r>
              <a:rPr lang="es-MX" dirty="0">
                <a:solidFill>
                  <a:schemeClr val="bg1"/>
                </a:solidFill>
                <a:latin typeface="Century Gothic" pitchFamily="34" charset="0"/>
              </a:rPr>
              <a:t>Fideicomisos</a:t>
            </a:r>
          </a:p>
        </p:txBody>
      </p:sp>
      <p:sp>
        <p:nvSpPr>
          <p:cNvPr id="42" name="Oval 4">
            <a:extLst>
              <a:ext uri="{FF2B5EF4-FFF2-40B4-BE49-F238E27FC236}">
                <a16:creationId xmlns="" xmlns:a16="http://schemas.microsoft.com/office/drawing/2014/main" id="{66D3F667-9CBB-1043-A62E-AD9425F84FC3}"/>
              </a:ext>
            </a:extLst>
          </p:cNvPr>
          <p:cNvSpPr>
            <a:spLocks noChangeArrowheads="1"/>
          </p:cNvSpPr>
          <p:nvPr/>
        </p:nvSpPr>
        <p:spPr bwMode="auto">
          <a:xfrm>
            <a:off x="3570783" y="3642558"/>
            <a:ext cx="2113115" cy="755481"/>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43" name="Rectángulo 17">
            <a:extLst>
              <a:ext uri="{FF2B5EF4-FFF2-40B4-BE49-F238E27FC236}">
                <a16:creationId xmlns="" xmlns:a16="http://schemas.microsoft.com/office/drawing/2014/main" id="{CEE713E7-D528-BB49-8532-23D2634E32B0}"/>
              </a:ext>
            </a:extLst>
          </p:cNvPr>
          <p:cNvSpPr/>
          <p:nvPr/>
        </p:nvSpPr>
        <p:spPr>
          <a:xfrm>
            <a:off x="3853652" y="3697133"/>
            <a:ext cx="1547376" cy="646331"/>
          </a:xfrm>
          <a:prstGeom prst="rect">
            <a:avLst/>
          </a:prstGeom>
        </p:spPr>
        <p:txBody>
          <a:bodyPr wrap="square">
            <a:spAutoFit/>
          </a:bodyPr>
          <a:lstStyle/>
          <a:p>
            <a:pPr algn="ctr"/>
            <a:r>
              <a:rPr lang="es-MX" dirty="0">
                <a:solidFill>
                  <a:schemeClr val="bg1"/>
                </a:solidFill>
                <a:latin typeface="Century Gothic" pitchFamily="34" charset="0"/>
              </a:rPr>
              <a:t>Órganos autónomos</a:t>
            </a:r>
          </a:p>
        </p:txBody>
      </p:sp>
      <p:sp>
        <p:nvSpPr>
          <p:cNvPr id="45" name="Oval 4">
            <a:extLst>
              <a:ext uri="{FF2B5EF4-FFF2-40B4-BE49-F238E27FC236}">
                <a16:creationId xmlns="" xmlns:a16="http://schemas.microsoft.com/office/drawing/2014/main" id="{514BFDF6-253F-CE47-BFA4-56F3975225D4}"/>
              </a:ext>
            </a:extLst>
          </p:cNvPr>
          <p:cNvSpPr>
            <a:spLocks noChangeArrowheads="1"/>
          </p:cNvSpPr>
          <p:nvPr/>
        </p:nvSpPr>
        <p:spPr bwMode="auto">
          <a:xfrm>
            <a:off x="4300259" y="4509895"/>
            <a:ext cx="2914103" cy="1363322"/>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48" name="Rectángulo 17">
            <a:extLst>
              <a:ext uri="{FF2B5EF4-FFF2-40B4-BE49-F238E27FC236}">
                <a16:creationId xmlns="" xmlns:a16="http://schemas.microsoft.com/office/drawing/2014/main" id="{601A2F63-CF65-BC4A-8E58-A7F8A3B0F067}"/>
              </a:ext>
            </a:extLst>
          </p:cNvPr>
          <p:cNvSpPr/>
          <p:nvPr/>
        </p:nvSpPr>
        <p:spPr>
          <a:xfrm>
            <a:off x="4463840" y="4591391"/>
            <a:ext cx="2670715" cy="1200329"/>
          </a:xfrm>
          <a:prstGeom prst="rect">
            <a:avLst/>
          </a:prstGeom>
        </p:spPr>
        <p:txBody>
          <a:bodyPr wrap="square">
            <a:spAutoFit/>
          </a:bodyPr>
          <a:lstStyle/>
          <a:p>
            <a:pPr algn="ctr"/>
            <a:r>
              <a:rPr lang="es-MX" dirty="0">
                <a:solidFill>
                  <a:schemeClr val="bg1"/>
                </a:solidFill>
                <a:latin typeface="Century Gothic" pitchFamily="34" charset="0"/>
              </a:rPr>
              <a:t>Federación:</a:t>
            </a:r>
          </a:p>
          <a:p>
            <a:pPr algn="ctr"/>
            <a:r>
              <a:rPr lang="es-MX" dirty="0">
                <a:solidFill>
                  <a:schemeClr val="bg1"/>
                </a:solidFill>
                <a:latin typeface="Century Gothic" pitchFamily="34" charset="0"/>
              </a:rPr>
              <a:t>Ejecutivo</a:t>
            </a:r>
          </a:p>
          <a:p>
            <a:pPr algn="ctr"/>
            <a:r>
              <a:rPr lang="es-MX" dirty="0">
                <a:solidFill>
                  <a:schemeClr val="bg1"/>
                </a:solidFill>
                <a:latin typeface="Century Gothic" pitchFamily="34" charset="0"/>
              </a:rPr>
              <a:t>Legislativo</a:t>
            </a:r>
          </a:p>
          <a:p>
            <a:pPr algn="ctr"/>
            <a:r>
              <a:rPr lang="es-MX" dirty="0">
                <a:solidFill>
                  <a:schemeClr val="bg1"/>
                </a:solidFill>
                <a:latin typeface="Century Gothic" pitchFamily="34" charset="0"/>
              </a:rPr>
              <a:t>Judicial</a:t>
            </a:r>
          </a:p>
        </p:txBody>
      </p:sp>
      <p:sp>
        <p:nvSpPr>
          <p:cNvPr id="49" name="Oval 4">
            <a:extLst>
              <a:ext uri="{FF2B5EF4-FFF2-40B4-BE49-F238E27FC236}">
                <a16:creationId xmlns="" xmlns:a16="http://schemas.microsoft.com/office/drawing/2014/main" id="{739F4DA4-20F1-034F-808B-106F48BD645B}"/>
              </a:ext>
            </a:extLst>
          </p:cNvPr>
          <p:cNvSpPr>
            <a:spLocks noChangeArrowheads="1"/>
          </p:cNvSpPr>
          <p:nvPr/>
        </p:nvSpPr>
        <p:spPr bwMode="auto">
          <a:xfrm>
            <a:off x="6738965" y="3656066"/>
            <a:ext cx="2113115" cy="755481"/>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52" name="Rectángulo 17">
            <a:extLst>
              <a:ext uri="{FF2B5EF4-FFF2-40B4-BE49-F238E27FC236}">
                <a16:creationId xmlns="" xmlns:a16="http://schemas.microsoft.com/office/drawing/2014/main" id="{A389F76C-E34F-D448-9BFE-76C9BC66DBF0}"/>
              </a:ext>
            </a:extLst>
          </p:cNvPr>
          <p:cNvSpPr/>
          <p:nvPr/>
        </p:nvSpPr>
        <p:spPr>
          <a:xfrm>
            <a:off x="6964118" y="3830938"/>
            <a:ext cx="1547376" cy="369332"/>
          </a:xfrm>
          <a:prstGeom prst="rect">
            <a:avLst/>
          </a:prstGeom>
        </p:spPr>
        <p:txBody>
          <a:bodyPr wrap="square">
            <a:spAutoFit/>
          </a:bodyPr>
          <a:lstStyle/>
          <a:p>
            <a:pPr algn="ctr"/>
            <a:r>
              <a:rPr lang="es-ES" dirty="0">
                <a:solidFill>
                  <a:schemeClr val="bg1"/>
                </a:solidFill>
                <a:latin typeface="Century Gothic" pitchFamily="34" charset="0"/>
              </a:rPr>
              <a:t>Municipios</a:t>
            </a:r>
          </a:p>
        </p:txBody>
      </p:sp>
      <p:sp>
        <p:nvSpPr>
          <p:cNvPr id="53" name="Oval 4">
            <a:extLst>
              <a:ext uri="{FF2B5EF4-FFF2-40B4-BE49-F238E27FC236}">
                <a16:creationId xmlns="" xmlns:a16="http://schemas.microsoft.com/office/drawing/2014/main" id="{4AB70377-6F8D-BF46-B3C6-E90B301F157F}"/>
              </a:ext>
            </a:extLst>
          </p:cNvPr>
          <p:cNvSpPr>
            <a:spLocks noChangeArrowheads="1"/>
          </p:cNvSpPr>
          <p:nvPr/>
        </p:nvSpPr>
        <p:spPr bwMode="auto">
          <a:xfrm>
            <a:off x="8347063" y="4670136"/>
            <a:ext cx="3090272" cy="1487741"/>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59" name="Rectángulo 17">
            <a:extLst>
              <a:ext uri="{FF2B5EF4-FFF2-40B4-BE49-F238E27FC236}">
                <a16:creationId xmlns="" xmlns:a16="http://schemas.microsoft.com/office/drawing/2014/main" id="{8D62D8A0-E985-6545-813C-BED34A3557EA}"/>
              </a:ext>
            </a:extLst>
          </p:cNvPr>
          <p:cNvSpPr/>
          <p:nvPr/>
        </p:nvSpPr>
        <p:spPr>
          <a:xfrm>
            <a:off x="8340178" y="4943966"/>
            <a:ext cx="3190798" cy="1200329"/>
          </a:xfrm>
          <a:prstGeom prst="rect">
            <a:avLst/>
          </a:prstGeom>
        </p:spPr>
        <p:txBody>
          <a:bodyPr wrap="square">
            <a:spAutoFit/>
          </a:bodyPr>
          <a:lstStyle/>
          <a:p>
            <a:pPr algn="ctr"/>
            <a:r>
              <a:rPr lang="es-MX" dirty="0">
                <a:solidFill>
                  <a:schemeClr val="bg1"/>
                </a:solidFill>
                <a:latin typeface="Century Gothic" pitchFamily="34" charset="0"/>
              </a:rPr>
              <a:t>Entidades Federativas:</a:t>
            </a:r>
          </a:p>
          <a:p>
            <a:pPr algn="ctr"/>
            <a:r>
              <a:rPr lang="es-MX" dirty="0">
                <a:solidFill>
                  <a:schemeClr val="bg1"/>
                </a:solidFill>
                <a:latin typeface="Century Gothic" pitchFamily="34" charset="0"/>
              </a:rPr>
              <a:t>Ejecutivo</a:t>
            </a:r>
          </a:p>
          <a:p>
            <a:pPr algn="ctr"/>
            <a:r>
              <a:rPr lang="es-MX" dirty="0">
                <a:solidFill>
                  <a:schemeClr val="bg1"/>
                </a:solidFill>
                <a:latin typeface="Century Gothic" pitchFamily="34" charset="0"/>
              </a:rPr>
              <a:t>Legislativo</a:t>
            </a:r>
          </a:p>
          <a:p>
            <a:pPr algn="ctr"/>
            <a:r>
              <a:rPr lang="es-MX" dirty="0">
                <a:solidFill>
                  <a:schemeClr val="bg1"/>
                </a:solidFill>
                <a:latin typeface="Century Gothic" pitchFamily="34" charset="0"/>
              </a:rPr>
              <a:t>Judicial </a:t>
            </a:r>
          </a:p>
        </p:txBody>
      </p:sp>
      <p:sp>
        <p:nvSpPr>
          <p:cNvPr id="60" name="Oval 4">
            <a:extLst>
              <a:ext uri="{FF2B5EF4-FFF2-40B4-BE49-F238E27FC236}">
                <a16:creationId xmlns="" xmlns:a16="http://schemas.microsoft.com/office/drawing/2014/main" id="{F96C3BDC-15FC-C04E-AF16-39989A463444}"/>
              </a:ext>
            </a:extLst>
          </p:cNvPr>
          <p:cNvSpPr>
            <a:spLocks noChangeArrowheads="1"/>
          </p:cNvSpPr>
          <p:nvPr/>
        </p:nvSpPr>
        <p:spPr bwMode="auto">
          <a:xfrm>
            <a:off x="9607756" y="3657011"/>
            <a:ext cx="2113115" cy="755481"/>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62" name="Rectángulo 17">
            <a:extLst>
              <a:ext uri="{FF2B5EF4-FFF2-40B4-BE49-F238E27FC236}">
                <a16:creationId xmlns="" xmlns:a16="http://schemas.microsoft.com/office/drawing/2014/main" id="{6A80F7E3-D0B2-4A40-BF8A-153AD40A5CF2}"/>
              </a:ext>
            </a:extLst>
          </p:cNvPr>
          <p:cNvSpPr/>
          <p:nvPr/>
        </p:nvSpPr>
        <p:spPr>
          <a:xfrm>
            <a:off x="9821498" y="3711716"/>
            <a:ext cx="1547376" cy="646331"/>
          </a:xfrm>
          <a:prstGeom prst="rect">
            <a:avLst/>
          </a:prstGeom>
        </p:spPr>
        <p:txBody>
          <a:bodyPr wrap="square">
            <a:spAutoFit/>
          </a:bodyPr>
          <a:lstStyle/>
          <a:p>
            <a:pPr algn="ctr"/>
            <a:r>
              <a:rPr lang="es-ES" dirty="0">
                <a:solidFill>
                  <a:schemeClr val="bg1"/>
                </a:solidFill>
                <a:latin typeface="Century Gothic" pitchFamily="34" charset="0"/>
              </a:rPr>
              <a:t>Partidos Políticos</a:t>
            </a:r>
          </a:p>
        </p:txBody>
      </p:sp>
      <p:sp>
        <p:nvSpPr>
          <p:cNvPr id="63" name="Oval 4">
            <a:extLst>
              <a:ext uri="{FF2B5EF4-FFF2-40B4-BE49-F238E27FC236}">
                <a16:creationId xmlns="" xmlns:a16="http://schemas.microsoft.com/office/drawing/2014/main" id="{36FD3B4D-7643-C147-8011-BF1C37C93CA4}"/>
              </a:ext>
            </a:extLst>
          </p:cNvPr>
          <p:cNvSpPr>
            <a:spLocks noChangeArrowheads="1"/>
          </p:cNvSpPr>
          <p:nvPr/>
        </p:nvSpPr>
        <p:spPr bwMode="auto">
          <a:xfrm>
            <a:off x="9822846" y="2628719"/>
            <a:ext cx="2113115" cy="755481"/>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64" name="Rectángulo 17">
            <a:extLst>
              <a:ext uri="{FF2B5EF4-FFF2-40B4-BE49-F238E27FC236}">
                <a16:creationId xmlns="" xmlns:a16="http://schemas.microsoft.com/office/drawing/2014/main" id="{7C1CE8C9-7A87-7C49-97DD-52F7DDFEE452}"/>
              </a:ext>
            </a:extLst>
          </p:cNvPr>
          <p:cNvSpPr/>
          <p:nvPr/>
        </p:nvSpPr>
        <p:spPr>
          <a:xfrm>
            <a:off x="10105715" y="2811591"/>
            <a:ext cx="1547376" cy="369332"/>
          </a:xfrm>
          <a:prstGeom prst="rect">
            <a:avLst/>
          </a:prstGeom>
        </p:spPr>
        <p:txBody>
          <a:bodyPr wrap="square">
            <a:spAutoFit/>
          </a:bodyPr>
          <a:lstStyle/>
          <a:p>
            <a:pPr algn="ctr"/>
            <a:r>
              <a:rPr lang="es-ES" dirty="0">
                <a:solidFill>
                  <a:schemeClr val="bg1"/>
                </a:solidFill>
                <a:latin typeface="Century Gothic" pitchFamily="34" charset="0"/>
              </a:rPr>
              <a:t>Fondos</a:t>
            </a:r>
          </a:p>
        </p:txBody>
      </p:sp>
      <p:sp>
        <p:nvSpPr>
          <p:cNvPr id="65" name="Oval 4">
            <a:extLst>
              <a:ext uri="{FF2B5EF4-FFF2-40B4-BE49-F238E27FC236}">
                <a16:creationId xmlns="" xmlns:a16="http://schemas.microsoft.com/office/drawing/2014/main" id="{FDD9641D-397F-7E4A-ADF9-515458F3C673}"/>
              </a:ext>
            </a:extLst>
          </p:cNvPr>
          <p:cNvSpPr>
            <a:spLocks noChangeArrowheads="1"/>
          </p:cNvSpPr>
          <p:nvPr/>
        </p:nvSpPr>
        <p:spPr bwMode="auto">
          <a:xfrm>
            <a:off x="6293777" y="667502"/>
            <a:ext cx="3090272" cy="1670955"/>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66" name="Rectángulo 17">
            <a:extLst>
              <a:ext uri="{FF2B5EF4-FFF2-40B4-BE49-F238E27FC236}">
                <a16:creationId xmlns="" xmlns:a16="http://schemas.microsoft.com/office/drawing/2014/main" id="{AB6B5D96-18DB-D246-ADD9-F9A2044DF5DF}"/>
              </a:ext>
            </a:extLst>
          </p:cNvPr>
          <p:cNvSpPr/>
          <p:nvPr/>
        </p:nvSpPr>
        <p:spPr>
          <a:xfrm>
            <a:off x="6243203" y="870977"/>
            <a:ext cx="3158064" cy="1200329"/>
          </a:xfrm>
          <a:prstGeom prst="rect">
            <a:avLst/>
          </a:prstGeom>
        </p:spPr>
        <p:txBody>
          <a:bodyPr wrap="square">
            <a:spAutoFit/>
          </a:bodyPr>
          <a:lstStyle/>
          <a:p>
            <a:pPr algn="ctr"/>
            <a:r>
              <a:rPr lang="es-MX" dirty="0">
                <a:solidFill>
                  <a:schemeClr val="bg1"/>
                </a:solidFill>
                <a:latin typeface="Century Gothic" pitchFamily="34" charset="0"/>
              </a:rPr>
              <a:t>Ley General de</a:t>
            </a:r>
          </a:p>
          <a:p>
            <a:pPr algn="ctr"/>
            <a:r>
              <a:rPr lang="es-MX" dirty="0">
                <a:solidFill>
                  <a:schemeClr val="bg1"/>
                </a:solidFill>
                <a:latin typeface="Century Gothic" pitchFamily="34" charset="0"/>
              </a:rPr>
              <a:t>Protección de Datos Personales en Posesión de Sujetos Obligados</a:t>
            </a:r>
          </a:p>
        </p:txBody>
      </p:sp>
    </p:spTree>
    <p:extLst>
      <p:ext uri="{BB962C8B-B14F-4D97-AF65-F5344CB8AC3E}">
        <p14:creationId xmlns="" xmlns:p14="http://schemas.microsoft.com/office/powerpoint/2010/main" val="421419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07568" y="2852936"/>
            <a:ext cx="7467600" cy="648072"/>
          </a:xfrm>
        </p:spPr>
        <p:txBody>
          <a:bodyPr>
            <a:normAutofit fontScale="90000"/>
          </a:bodyPr>
          <a:lstStyle/>
          <a:p>
            <a:pPr algn="ctr"/>
            <a:r>
              <a:rPr lang="es-ES" b="1" dirty="0" smtClean="0">
                <a:latin typeface="Calibri" pitchFamily="34" charset="0"/>
              </a:rPr>
              <a:t>Datos personales</a:t>
            </a:r>
            <a:endParaRPr lang="es-MX" b="1" dirty="0">
              <a:solidFill>
                <a:schemeClr val="tx1"/>
              </a:solidFill>
              <a:latin typeface="Calibri" pitchFamily="34" charset="0"/>
            </a:endParaRPr>
          </a:p>
        </p:txBody>
      </p:sp>
      <p:cxnSp>
        <p:nvCxnSpPr>
          <p:cNvPr id="7" name="6 Conector recto"/>
          <p:cNvCxnSpPr/>
          <p:nvPr/>
        </p:nvCxnSpPr>
        <p:spPr>
          <a:xfrm>
            <a:off x="3503712" y="3717032"/>
            <a:ext cx="4824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Resultado de imagen para logo ibero">
            <a:extLst>
              <a:ext uri="{FF2B5EF4-FFF2-40B4-BE49-F238E27FC236}">
                <a16:creationId xmlns="" xmlns:a16="http://schemas.microsoft.com/office/drawing/2014/main" id="{190C8E0F-01BA-3448-88FD-71CC38507F95}"/>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944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brir llave"/>
          <p:cNvSpPr/>
          <p:nvPr/>
        </p:nvSpPr>
        <p:spPr>
          <a:xfrm>
            <a:off x="3311691" y="2780928"/>
            <a:ext cx="288032" cy="1152128"/>
          </a:xfrm>
          <a:prstGeom prst="leftBrace">
            <a:avLst/>
          </a:prstGeom>
          <a:noFill/>
          <a:ln w="34925">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chemeClr val="accent1"/>
              </a:solidFill>
            </a:endParaRPr>
          </a:p>
        </p:txBody>
      </p:sp>
      <p:sp>
        <p:nvSpPr>
          <p:cNvPr id="7" name="6 Abrir llave"/>
          <p:cNvSpPr/>
          <p:nvPr/>
        </p:nvSpPr>
        <p:spPr>
          <a:xfrm>
            <a:off x="3407701" y="4653136"/>
            <a:ext cx="288032" cy="1152128"/>
          </a:xfrm>
          <a:prstGeom prst="leftBrace">
            <a:avLst/>
          </a:prstGeom>
          <a:noFill/>
          <a:ln w="34925">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 name="2 Título"/>
          <p:cNvSpPr>
            <a:spLocks noGrp="1"/>
          </p:cNvSpPr>
          <p:nvPr>
            <p:ph type="title"/>
          </p:nvPr>
        </p:nvSpPr>
        <p:spPr>
          <a:xfrm>
            <a:off x="4175787" y="1484784"/>
            <a:ext cx="3412555" cy="620634"/>
          </a:xfrm>
        </p:spPr>
        <p:txBody>
          <a:bodyPr>
            <a:normAutofit/>
          </a:bodyPr>
          <a:lstStyle/>
          <a:p>
            <a:r>
              <a:rPr lang="es-MX" sz="2800" b="1" dirty="0">
                <a:solidFill>
                  <a:schemeClr val="tx1"/>
                </a:solidFill>
                <a:latin typeface="Calibri" pitchFamily="34" charset="0"/>
              </a:rPr>
              <a:t>Conceptos </a:t>
            </a:r>
            <a:r>
              <a:rPr lang="es-MX" sz="2800" b="1" dirty="0" smtClean="0">
                <a:solidFill>
                  <a:schemeClr val="tx1"/>
                </a:solidFill>
                <a:latin typeface="Calibri" pitchFamily="34" charset="0"/>
              </a:rPr>
              <a:t>Clave</a:t>
            </a:r>
            <a:endParaRPr lang="es-MX" sz="2800" dirty="0">
              <a:solidFill>
                <a:schemeClr val="tx1"/>
              </a:solidFill>
              <a:latin typeface="Calibri" pitchFamily="34" charset="0"/>
            </a:endParaRPr>
          </a:p>
        </p:txBody>
      </p:sp>
      <p:sp>
        <p:nvSpPr>
          <p:cNvPr id="11" name="Rectángulo 17"/>
          <p:cNvSpPr/>
          <p:nvPr/>
        </p:nvSpPr>
        <p:spPr>
          <a:xfrm>
            <a:off x="536491" y="2941494"/>
            <a:ext cx="2574069" cy="830997"/>
          </a:xfrm>
          <a:prstGeom prst="rect">
            <a:avLst/>
          </a:prstGeom>
        </p:spPr>
        <p:txBody>
          <a:bodyPr wrap="square">
            <a:spAutoFit/>
          </a:bodyPr>
          <a:lstStyle/>
          <a:p>
            <a:pPr algn="ctr"/>
            <a:r>
              <a:rPr lang="es-MX" sz="2400" dirty="0" smtClean="0">
                <a:latin typeface="Calibri" pitchFamily="34" charset="0"/>
              </a:rPr>
              <a:t>Datos </a:t>
            </a:r>
          </a:p>
          <a:p>
            <a:pPr algn="ctr"/>
            <a:r>
              <a:rPr lang="es-MX" sz="2400" dirty="0" smtClean="0">
                <a:latin typeface="Calibri" pitchFamily="34" charset="0"/>
              </a:rPr>
              <a:t>personales</a:t>
            </a:r>
            <a:endParaRPr lang="es-MX" sz="2400" dirty="0">
              <a:latin typeface="Calibri" pitchFamily="34" charset="0"/>
            </a:endParaRPr>
          </a:p>
        </p:txBody>
      </p:sp>
      <p:sp>
        <p:nvSpPr>
          <p:cNvPr id="12" name="Rectángulo 17"/>
          <p:cNvSpPr/>
          <p:nvPr/>
        </p:nvSpPr>
        <p:spPr>
          <a:xfrm>
            <a:off x="3983765" y="2791361"/>
            <a:ext cx="6912768" cy="830997"/>
          </a:xfrm>
          <a:prstGeom prst="rect">
            <a:avLst/>
          </a:prstGeom>
        </p:spPr>
        <p:txBody>
          <a:bodyPr wrap="square">
            <a:spAutoFit/>
          </a:bodyPr>
          <a:lstStyle/>
          <a:p>
            <a:r>
              <a:rPr lang="es-MX" sz="2400" dirty="0">
                <a:latin typeface="Calibri" pitchFamily="34" charset="0"/>
              </a:rPr>
              <a:t>Cualquier información concerniente a una </a:t>
            </a:r>
            <a:r>
              <a:rPr lang="es-MX" sz="2400" dirty="0" smtClean="0">
                <a:latin typeface="Calibri" pitchFamily="34" charset="0"/>
              </a:rPr>
              <a:t>persona física </a:t>
            </a:r>
            <a:r>
              <a:rPr lang="es-MX" sz="2400" dirty="0">
                <a:latin typeface="Calibri" pitchFamily="34" charset="0"/>
              </a:rPr>
              <a:t>identificada o </a:t>
            </a:r>
            <a:r>
              <a:rPr lang="es-MX" sz="2400" dirty="0" smtClean="0">
                <a:latin typeface="Calibri" pitchFamily="34" charset="0"/>
              </a:rPr>
              <a:t>identificable.</a:t>
            </a:r>
          </a:p>
        </p:txBody>
      </p:sp>
      <p:sp>
        <p:nvSpPr>
          <p:cNvPr id="13" name="Rectángulo 17"/>
          <p:cNvSpPr/>
          <p:nvPr/>
        </p:nvSpPr>
        <p:spPr>
          <a:xfrm>
            <a:off x="536491" y="4592607"/>
            <a:ext cx="2574069" cy="830997"/>
          </a:xfrm>
          <a:prstGeom prst="rect">
            <a:avLst/>
          </a:prstGeom>
        </p:spPr>
        <p:txBody>
          <a:bodyPr wrap="square">
            <a:spAutoFit/>
          </a:bodyPr>
          <a:lstStyle/>
          <a:p>
            <a:pPr algn="ctr"/>
            <a:r>
              <a:rPr lang="es-MX" sz="2400" dirty="0" smtClean="0">
                <a:latin typeface="Calibri" pitchFamily="34" charset="0"/>
              </a:rPr>
              <a:t>Datos personales sensibles </a:t>
            </a:r>
            <a:endParaRPr lang="es-MX" sz="2400" dirty="0">
              <a:latin typeface="Calibri" pitchFamily="34" charset="0"/>
            </a:endParaRPr>
          </a:p>
        </p:txBody>
      </p:sp>
      <p:sp>
        <p:nvSpPr>
          <p:cNvPr id="14" name="Rectángulo 17"/>
          <p:cNvSpPr/>
          <p:nvPr/>
        </p:nvSpPr>
        <p:spPr>
          <a:xfrm>
            <a:off x="3983766" y="4407940"/>
            <a:ext cx="7680853" cy="1200329"/>
          </a:xfrm>
          <a:prstGeom prst="rect">
            <a:avLst/>
          </a:prstGeom>
        </p:spPr>
        <p:txBody>
          <a:bodyPr wrap="square">
            <a:spAutoFit/>
          </a:bodyPr>
          <a:lstStyle/>
          <a:p>
            <a:r>
              <a:rPr lang="es-MX" sz="2400" dirty="0">
                <a:latin typeface="Calibri" pitchFamily="34" charset="0"/>
              </a:rPr>
              <a:t>Aquellos que se refieren a la esfera más </a:t>
            </a:r>
            <a:r>
              <a:rPr lang="es-MX" sz="2400" dirty="0" smtClean="0">
                <a:latin typeface="Calibri" pitchFamily="34" charset="0"/>
              </a:rPr>
              <a:t>íntima </a:t>
            </a:r>
            <a:r>
              <a:rPr lang="es-MX" sz="2400" dirty="0">
                <a:latin typeface="Calibri" pitchFamily="34" charset="0"/>
              </a:rPr>
              <a:t>de una persona, p. ej. origen racial o étnico, salud, religión, orientación política, preferencia sexual.</a:t>
            </a:r>
          </a:p>
        </p:txBody>
      </p:sp>
      <p:sp>
        <p:nvSpPr>
          <p:cNvPr id="15" name="Rectángulo 16"/>
          <p:cNvSpPr/>
          <p:nvPr/>
        </p:nvSpPr>
        <p:spPr>
          <a:xfrm>
            <a:off x="3119669" y="6237312"/>
            <a:ext cx="6624736" cy="415498"/>
          </a:xfrm>
          <a:prstGeom prst="rect">
            <a:avLst/>
          </a:prstGeom>
        </p:spPr>
        <p:txBody>
          <a:bodyPr wrap="square">
            <a:spAutoFit/>
          </a:bodyPr>
          <a:lstStyle/>
          <a:p>
            <a:pPr algn="ctr"/>
            <a:r>
              <a:rPr lang="es-MX" sz="2100" i="1" dirty="0">
                <a:solidFill>
                  <a:srgbClr val="CC0000"/>
                </a:solidFill>
                <a:latin typeface="Calibri" pitchFamily="34" charset="0"/>
              </a:rPr>
              <a:t>Refieren aspectos de la vida </a:t>
            </a:r>
            <a:r>
              <a:rPr lang="es-MX" sz="2100" i="1" dirty="0" smtClean="0">
                <a:solidFill>
                  <a:srgbClr val="CC0000"/>
                </a:solidFill>
                <a:latin typeface="Calibri" pitchFamily="34" charset="0"/>
              </a:rPr>
              <a:t>privada</a:t>
            </a:r>
            <a:endParaRPr lang="es-MX" sz="2100" i="1" dirty="0">
              <a:solidFill>
                <a:srgbClr val="CC0000"/>
              </a:solidFill>
              <a:latin typeface="Calibri" pitchFamily="34" charset="0"/>
            </a:endParaRPr>
          </a:p>
        </p:txBody>
      </p:sp>
      <p:sp>
        <p:nvSpPr>
          <p:cNvPr id="16" name="Oval 4"/>
          <p:cNvSpPr>
            <a:spLocks noChangeArrowheads="1"/>
          </p:cNvSpPr>
          <p:nvPr/>
        </p:nvSpPr>
        <p:spPr bwMode="auto">
          <a:xfrm>
            <a:off x="191344" y="74252"/>
            <a:ext cx="3264363" cy="2276475"/>
          </a:xfrm>
          <a:prstGeom prst="ellipse">
            <a:avLst/>
          </a:prstGeom>
          <a:solidFill>
            <a:srgbClr val="CC0000"/>
          </a:solidFill>
          <a:ln>
            <a:solidFill>
              <a:srgbClr val="CC0000"/>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s-MX" sz="2200" b="1" dirty="0" smtClean="0">
                <a:latin typeface="Calibri" pitchFamily="34" charset="0"/>
              </a:rPr>
              <a:t>Información </a:t>
            </a:r>
          </a:p>
          <a:p>
            <a:pPr algn="ctr"/>
            <a:r>
              <a:rPr lang="es-MX" sz="2200" b="1" dirty="0" smtClean="0">
                <a:solidFill>
                  <a:schemeClr val="bg1"/>
                </a:solidFill>
                <a:latin typeface="Calibri" pitchFamily="34" charset="0"/>
              </a:rPr>
              <a:t>personal</a:t>
            </a:r>
            <a:endParaRPr lang="en-US" sz="22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23889" y="2852936"/>
            <a:ext cx="10100603" cy="648072"/>
          </a:xfrm>
        </p:spPr>
        <p:txBody>
          <a:bodyPr>
            <a:normAutofit fontScale="90000"/>
          </a:bodyPr>
          <a:lstStyle/>
          <a:p>
            <a:pPr algn="ctr"/>
            <a:r>
              <a:rPr lang="es-ES" b="1" dirty="0" smtClean="0">
                <a:latin typeface="Calibri" pitchFamily="34" charset="0"/>
              </a:rPr>
              <a:t>Principios de Protección de Datos Personales</a:t>
            </a:r>
            <a:endParaRPr lang="es-MX" b="1" dirty="0">
              <a:solidFill>
                <a:schemeClr val="tx1"/>
              </a:solidFill>
              <a:latin typeface="Calibri" pitchFamily="34" charset="0"/>
            </a:endParaRPr>
          </a:p>
        </p:txBody>
      </p:sp>
      <p:cxnSp>
        <p:nvCxnSpPr>
          <p:cNvPr id="7" name="6 Conector recto"/>
          <p:cNvCxnSpPr/>
          <p:nvPr/>
        </p:nvCxnSpPr>
        <p:spPr>
          <a:xfrm>
            <a:off x="3503712" y="3717032"/>
            <a:ext cx="4824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Resultado de imagen para logo ibero">
            <a:extLst>
              <a:ext uri="{FF2B5EF4-FFF2-40B4-BE49-F238E27FC236}">
                <a16:creationId xmlns="" xmlns:a16="http://schemas.microsoft.com/office/drawing/2014/main" id="{190C8E0F-01BA-3448-88FD-71CC38507F95}"/>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944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0501746" y="2133600"/>
            <a:ext cx="184731" cy="369332"/>
          </a:xfrm>
          <a:prstGeom prst="rect">
            <a:avLst/>
          </a:prstGeom>
          <a:noFill/>
        </p:spPr>
        <p:txBody>
          <a:bodyPr wrap="none" rtlCol="0">
            <a:spAutoFit/>
          </a:bodyPr>
          <a:lstStyle/>
          <a:p>
            <a:endParaRPr lang="es-ES_tradnl" dirty="0"/>
          </a:p>
        </p:txBody>
      </p:sp>
      <p:sp>
        <p:nvSpPr>
          <p:cNvPr id="18" name="Rectángulo 17"/>
          <p:cNvSpPr/>
          <p:nvPr/>
        </p:nvSpPr>
        <p:spPr>
          <a:xfrm>
            <a:off x="469056" y="2942274"/>
            <a:ext cx="3158064" cy="461665"/>
          </a:xfrm>
          <a:prstGeom prst="rect">
            <a:avLst/>
          </a:prstGeom>
        </p:spPr>
        <p:txBody>
          <a:bodyPr wrap="square">
            <a:spAutoFit/>
          </a:bodyPr>
          <a:lstStyle/>
          <a:p>
            <a:pPr algn="ctr"/>
            <a:r>
              <a:rPr lang="es-MX" sz="2400" b="1" dirty="0">
                <a:solidFill>
                  <a:schemeClr val="bg1"/>
                </a:solidFill>
                <a:latin typeface="Century Gothic" pitchFamily="34" charset="0"/>
              </a:rPr>
              <a:t>Responsabilidades</a:t>
            </a:r>
          </a:p>
        </p:txBody>
      </p:sp>
      <p:sp>
        <p:nvSpPr>
          <p:cNvPr id="10" name="Rectángulo 17"/>
          <p:cNvSpPr/>
          <p:nvPr/>
        </p:nvSpPr>
        <p:spPr>
          <a:xfrm>
            <a:off x="1082812" y="2502933"/>
            <a:ext cx="1930552" cy="461665"/>
          </a:xfrm>
          <a:prstGeom prst="rect">
            <a:avLst/>
          </a:prstGeom>
        </p:spPr>
        <p:txBody>
          <a:bodyPr wrap="square">
            <a:spAutoFit/>
          </a:bodyPr>
          <a:lstStyle/>
          <a:p>
            <a:pPr algn="ctr"/>
            <a:r>
              <a:rPr lang="es-MX" sz="2400" b="1" dirty="0" smtClean="0">
                <a:solidFill>
                  <a:srgbClr val="CC0000"/>
                </a:solidFill>
                <a:latin typeface="Calibri" pitchFamily="34" charset="0"/>
              </a:rPr>
              <a:t>Principio</a:t>
            </a:r>
            <a:endParaRPr lang="es-MX" sz="2400" b="1" dirty="0">
              <a:solidFill>
                <a:srgbClr val="CC0000"/>
              </a:solidFill>
              <a:latin typeface="Calibri" pitchFamily="34" charset="0"/>
            </a:endParaRPr>
          </a:p>
        </p:txBody>
      </p:sp>
      <p:sp>
        <p:nvSpPr>
          <p:cNvPr id="11" name="Rectángulo 17"/>
          <p:cNvSpPr/>
          <p:nvPr/>
        </p:nvSpPr>
        <p:spPr>
          <a:xfrm>
            <a:off x="289067" y="2942273"/>
            <a:ext cx="4010112" cy="3477875"/>
          </a:xfrm>
          <a:prstGeom prst="rect">
            <a:avLst/>
          </a:prstGeom>
        </p:spPr>
        <p:txBody>
          <a:bodyPr wrap="square">
            <a:spAutoFit/>
          </a:bodyPr>
          <a:lstStyle/>
          <a:p>
            <a:pPr algn="ctr"/>
            <a:r>
              <a:rPr lang="es-MX" sz="2200" dirty="0">
                <a:latin typeface="Calibri" pitchFamily="34" charset="0"/>
              </a:rPr>
              <a:t>Principio de </a:t>
            </a:r>
            <a:r>
              <a:rPr lang="es-MX" sz="2200" dirty="0" smtClean="0">
                <a:latin typeface="Calibri" pitchFamily="34" charset="0"/>
              </a:rPr>
              <a:t>licitud</a:t>
            </a:r>
          </a:p>
          <a:p>
            <a:pPr algn="ctr"/>
            <a:r>
              <a:rPr lang="es-MX" sz="2200" dirty="0" smtClean="0">
                <a:latin typeface="Calibri" pitchFamily="34" charset="0"/>
              </a:rPr>
              <a:t> </a:t>
            </a:r>
            <a:r>
              <a:rPr lang="es-MX" sz="2200" dirty="0">
                <a:latin typeface="Calibri" pitchFamily="34" charset="0"/>
              </a:rPr>
              <a:t>(Art. 17</a:t>
            </a:r>
            <a:r>
              <a:rPr lang="es-MX" sz="2200" dirty="0" smtClean="0">
                <a:latin typeface="Calibri" pitchFamily="34" charset="0"/>
              </a:rPr>
              <a:t>)</a:t>
            </a:r>
          </a:p>
          <a:p>
            <a:pPr algn="ctr"/>
            <a:endParaRPr lang="es-MX" sz="2200" dirty="0">
              <a:latin typeface="Calibri" pitchFamily="34" charset="0"/>
            </a:endParaRPr>
          </a:p>
          <a:p>
            <a:pPr algn="ctr"/>
            <a:r>
              <a:rPr lang="es-MX" sz="2200" dirty="0">
                <a:latin typeface="Calibri" pitchFamily="34" charset="0"/>
              </a:rPr>
              <a:t>Principio de </a:t>
            </a:r>
            <a:r>
              <a:rPr lang="es-MX" sz="2200" dirty="0" smtClean="0">
                <a:latin typeface="Calibri" pitchFamily="34" charset="0"/>
              </a:rPr>
              <a:t>finalidad</a:t>
            </a:r>
            <a:endParaRPr lang="es-MX" sz="2200" dirty="0">
              <a:latin typeface="Calibri" pitchFamily="34" charset="0"/>
            </a:endParaRPr>
          </a:p>
          <a:p>
            <a:pPr algn="ctr"/>
            <a:r>
              <a:rPr lang="es-MX" sz="2200" dirty="0">
                <a:latin typeface="Calibri" pitchFamily="34" charset="0"/>
              </a:rPr>
              <a:t> (Art. </a:t>
            </a:r>
            <a:r>
              <a:rPr lang="es-MX" sz="2200" dirty="0" smtClean="0">
                <a:latin typeface="Calibri" pitchFamily="34" charset="0"/>
              </a:rPr>
              <a:t>18)</a:t>
            </a:r>
          </a:p>
          <a:p>
            <a:pPr algn="ctr"/>
            <a:endParaRPr lang="es-MX" sz="2200" dirty="0" smtClean="0">
              <a:latin typeface="Calibri" pitchFamily="34" charset="0"/>
            </a:endParaRPr>
          </a:p>
          <a:p>
            <a:pPr algn="ctr"/>
            <a:endParaRPr lang="es-MX" sz="2200" dirty="0" smtClean="0">
              <a:latin typeface="Calibri" pitchFamily="34" charset="0"/>
            </a:endParaRPr>
          </a:p>
          <a:p>
            <a:pPr algn="ctr"/>
            <a:r>
              <a:rPr lang="es-MX" sz="2200" dirty="0" smtClean="0">
                <a:latin typeface="Calibri" pitchFamily="34" charset="0"/>
              </a:rPr>
              <a:t>Principio </a:t>
            </a:r>
            <a:r>
              <a:rPr lang="es-MX" sz="2200" dirty="0">
                <a:latin typeface="Calibri" pitchFamily="34" charset="0"/>
              </a:rPr>
              <a:t>de </a:t>
            </a:r>
            <a:r>
              <a:rPr lang="es-MX" sz="2200" dirty="0" smtClean="0">
                <a:latin typeface="Calibri" pitchFamily="34" charset="0"/>
              </a:rPr>
              <a:t>consentimiento</a:t>
            </a:r>
            <a:endParaRPr lang="es-MX" sz="2200" dirty="0">
              <a:latin typeface="Calibri" pitchFamily="34" charset="0"/>
            </a:endParaRPr>
          </a:p>
          <a:p>
            <a:pPr algn="ctr"/>
            <a:r>
              <a:rPr lang="es-MX" sz="2200" dirty="0">
                <a:latin typeface="Calibri" pitchFamily="34" charset="0"/>
              </a:rPr>
              <a:t> (</a:t>
            </a:r>
            <a:r>
              <a:rPr lang="es-MX" sz="2200" dirty="0" smtClean="0">
                <a:latin typeface="Calibri" pitchFamily="34" charset="0"/>
              </a:rPr>
              <a:t>Arts. 20, 21, 22)</a:t>
            </a:r>
            <a:endParaRPr lang="es-MX" sz="2200" dirty="0">
              <a:latin typeface="Calibri" pitchFamily="34" charset="0"/>
            </a:endParaRPr>
          </a:p>
          <a:p>
            <a:pPr algn="ctr"/>
            <a:endParaRPr lang="es-MX" sz="2200" dirty="0">
              <a:latin typeface="Calibri" pitchFamily="34" charset="0"/>
            </a:endParaRPr>
          </a:p>
        </p:txBody>
      </p:sp>
      <p:sp>
        <p:nvSpPr>
          <p:cNvPr id="12" name="Rectángulo 17"/>
          <p:cNvSpPr/>
          <p:nvPr/>
        </p:nvSpPr>
        <p:spPr>
          <a:xfrm>
            <a:off x="6864085" y="2492897"/>
            <a:ext cx="1930552" cy="461665"/>
          </a:xfrm>
          <a:prstGeom prst="rect">
            <a:avLst/>
          </a:prstGeom>
        </p:spPr>
        <p:txBody>
          <a:bodyPr wrap="square">
            <a:spAutoFit/>
          </a:bodyPr>
          <a:lstStyle/>
          <a:p>
            <a:r>
              <a:rPr lang="es-MX" sz="2400" b="1" dirty="0" smtClean="0">
                <a:solidFill>
                  <a:srgbClr val="CC0000"/>
                </a:solidFill>
                <a:latin typeface="Calibri" pitchFamily="34" charset="0"/>
              </a:rPr>
              <a:t>Deber</a:t>
            </a:r>
            <a:endParaRPr lang="es-MX" sz="2400" b="1" dirty="0">
              <a:solidFill>
                <a:srgbClr val="CC0000"/>
              </a:solidFill>
              <a:latin typeface="Calibri" pitchFamily="34" charset="0"/>
            </a:endParaRPr>
          </a:p>
        </p:txBody>
      </p:sp>
      <p:sp>
        <p:nvSpPr>
          <p:cNvPr id="13" name="Rectángulo 17"/>
          <p:cNvSpPr/>
          <p:nvPr/>
        </p:nvSpPr>
        <p:spPr>
          <a:xfrm>
            <a:off x="4479168" y="2942273"/>
            <a:ext cx="7323288" cy="3139321"/>
          </a:xfrm>
          <a:prstGeom prst="rect">
            <a:avLst/>
          </a:prstGeom>
        </p:spPr>
        <p:txBody>
          <a:bodyPr wrap="square">
            <a:spAutoFit/>
          </a:bodyPr>
          <a:lstStyle/>
          <a:p>
            <a:r>
              <a:rPr lang="es-MX" sz="2200" dirty="0">
                <a:latin typeface="Calibri" pitchFamily="34" charset="0"/>
              </a:rPr>
              <a:t>Identificar en la normatividad </a:t>
            </a:r>
            <a:r>
              <a:rPr lang="es-MX" sz="2200" dirty="0" smtClean="0">
                <a:latin typeface="Calibri" pitchFamily="34" charset="0"/>
              </a:rPr>
              <a:t>las facultades </a:t>
            </a:r>
            <a:r>
              <a:rPr lang="es-MX" sz="2200" dirty="0">
                <a:latin typeface="Calibri" pitchFamily="34" charset="0"/>
              </a:rPr>
              <a:t>que los autorizan a </a:t>
            </a:r>
            <a:r>
              <a:rPr lang="es-MX" sz="2200" dirty="0" smtClean="0">
                <a:latin typeface="Calibri" pitchFamily="34" charset="0"/>
              </a:rPr>
              <a:t>tratar </a:t>
            </a:r>
            <a:r>
              <a:rPr lang="es-MX" sz="2200" dirty="0">
                <a:latin typeface="Calibri" pitchFamily="34" charset="0"/>
              </a:rPr>
              <a:t>datos personales</a:t>
            </a:r>
            <a:r>
              <a:rPr lang="es-MX" sz="2200" dirty="0" smtClean="0">
                <a:latin typeface="Calibri" pitchFamily="34" charset="0"/>
              </a:rPr>
              <a:t>.</a:t>
            </a:r>
          </a:p>
          <a:p>
            <a:endParaRPr lang="es-MX" sz="2200" dirty="0" smtClean="0">
              <a:latin typeface="Calibri" pitchFamily="34" charset="0"/>
            </a:endParaRPr>
          </a:p>
          <a:p>
            <a:r>
              <a:rPr lang="es-MX" sz="2200" dirty="0" smtClean="0">
                <a:latin typeface="Calibri" pitchFamily="34" charset="0"/>
              </a:rPr>
              <a:t>Determinar </a:t>
            </a:r>
            <a:r>
              <a:rPr lang="es-MX" sz="2200" dirty="0">
                <a:latin typeface="Calibri" pitchFamily="34" charset="0"/>
              </a:rPr>
              <a:t>el uso concreto que </a:t>
            </a:r>
            <a:r>
              <a:rPr lang="es-MX" sz="2200" dirty="0" smtClean="0">
                <a:latin typeface="Calibri" pitchFamily="34" charset="0"/>
              </a:rPr>
              <a:t>se le </a:t>
            </a:r>
            <a:r>
              <a:rPr lang="es-MX" sz="2200" dirty="0">
                <a:latin typeface="Calibri" pitchFamily="34" charset="0"/>
              </a:rPr>
              <a:t>va a dar a los datos </a:t>
            </a:r>
            <a:r>
              <a:rPr lang="es-MX" sz="2200" dirty="0" smtClean="0">
                <a:latin typeface="Calibri" pitchFamily="34" charset="0"/>
              </a:rPr>
              <a:t>personales ¿cambios</a:t>
            </a:r>
            <a:r>
              <a:rPr lang="es-MX" sz="2200" dirty="0">
                <a:latin typeface="Calibri" pitchFamily="34" charset="0"/>
              </a:rPr>
              <a:t>? requiere consentimiento</a:t>
            </a:r>
            <a:r>
              <a:rPr lang="es-MX" sz="2200" dirty="0" smtClean="0">
                <a:latin typeface="Calibri" pitchFamily="34" charset="0"/>
              </a:rPr>
              <a:t>.</a:t>
            </a:r>
          </a:p>
          <a:p>
            <a:endParaRPr lang="es-MX" sz="2200" dirty="0" smtClean="0">
              <a:latin typeface="Calibri" pitchFamily="34" charset="0"/>
            </a:endParaRPr>
          </a:p>
          <a:p>
            <a:r>
              <a:rPr lang="es-MX" sz="2200" dirty="0" smtClean="0">
                <a:latin typeface="Calibri" pitchFamily="34" charset="0"/>
              </a:rPr>
              <a:t>Recolectar </a:t>
            </a:r>
            <a:r>
              <a:rPr lang="es-MX" sz="2200" dirty="0">
                <a:latin typeface="Calibri" pitchFamily="34" charset="0"/>
              </a:rPr>
              <a:t>información </a:t>
            </a:r>
            <a:r>
              <a:rPr lang="es-MX" sz="2200" dirty="0" smtClean="0">
                <a:latin typeface="Calibri" pitchFamily="34" charset="0"/>
              </a:rPr>
              <a:t>personal sólo </a:t>
            </a:r>
            <a:r>
              <a:rPr lang="es-MX" sz="2200" dirty="0">
                <a:latin typeface="Calibri" pitchFamily="34" charset="0"/>
              </a:rPr>
              <a:t>con el conocimiento y </a:t>
            </a:r>
            <a:r>
              <a:rPr lang="es-MX" sz="2200" dirty="0" smtClean="0">
                <a:latin typeface="Calibri" pitchFamily="34" charset="0"/>
              </a:rPr>
              <a:t>consentimiento </a:t>
            </a:r>
            <a:r>
              <a:rPr lang="es-MX" sz="2200" dirty="0">
                <a:latin typeface="Calibri" pitchFamily="34" charset="0"/>
              </a:rPr>
              <a:t>del </a:t>
            </a:r>
            <a:r>
              <a:rPr lang="es-MX" sz="2200" dirty="0" smtClean="0">
                <a:latin typeface="Calibri" pitchFamily="34" charset="0"/>
              </a:rPr>
              <a:t>Titular(salvo </a:t>
            </a:r>
            <a:r>
              <a:rPr lang="es-MX" sz="2200" dirty="0">
                <a:latin typeface="Calibri" pitchFamily="34" charset="0"/>
              </a:rPr>
              <a:t>excepciones).</a:t>
            </a:r>
          </a:p>
          <a:p>
            <a:pPr algn="ctr"/>
            <a:endParaRPr lang="es-MX" sz="2200" dirty="0">
              <a:latin typeface="Calibri" pitchFamily="34" charset="0"/>
            </a:endParaRPr>
          </a:p>
        </p:txBody>
      </p:sp>
      <p:sp>
        <p:nvSpPr>
          <p:cNvPr id="14" name="Oval 4"/>
          <p:cNvSpPr>
            <a:spLocks noChangeArrowheads="1"/>
          </p:cNvSpPr>
          <p:nvPr/>
        </p:nvSpPr>
        <p:spPr bwMode="auto">
          <a:xfrm>
            <a:off x="143339" y="116633"/>
            <a:ext cx="3264363" cy="2276475"/>
          </a:xfrm>
          <a:prstGeom prst="ellipse">
            <a:avLst/>
          </a:prstGeom>
          <a:solidFill>
            <a:srgbClr val="CC0000"/>
          </a:solidFill>
          <a:ln>
            <a:solidFill>
              <a:srgbClr val="CC0000"/>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s-MX" sz="2200" b="1" dirty="0" smtClean="0">
                <a:latin typeface="Calibri" pitchFamily="34" charset="0"/>
              </a:rPr>
              <a:t>Responsabilidades</a:t>
            </a:r>
            <a:endParaRPr lang="en-US" sz="2200" b="1" dirty="0">
              <a:solidFill>
                <a:schemeClr val="bg1"/>
              </a:solidFill>
              <a:latin typeface="Calibri" pitchFamily="34" charset="0"/>
            </a:endParaRPr>
          </a:p>
        </p:txBody>
      </p:sp>
      <p:sp>
        <p:nvSpPr>
          <p:cNvPr id="19" name="Rectangle 2"/>
          <p:cNvSpPr>
            <a:spLocks noGrp="1" noChangeArrowheads="1"/>
          </p:cNvSpPr>
          <p:nvPr>
            <p:ph type="title"/>
          </p:nvPr>
        </p:nvSpPr>
        <p:spPr>
          <a:xfrm>
            <a:off x="3983766" y="1249190"/>
            <a:ext cx="7439079" cy="1047087"/>
          </a:xfrm>
        </p:spPr>
        <p:txBody>
          <a:bodyPr>
            <a:noAutofit/>
          </a:bodyPr>
          <a:lstStyle/>
          <a:p>
            <a:r>
              <a:rPr lang="es-MX" sz="2800" b="1" dirty="0" smtClean="0">
                <a:solidFill>
                  <a:schemeClr val="tx1"/>
                </a:solidFill>
                <a:latin typeface="Calibri" pitchFamily="34" charset="0"/>
              </a:rPr>
              <a:t>Principios </a:t>
            </a:r>
            <a:r>
              <a:rPr lang="es-MX" sz="2800" b="1" dirty="0">
                <a:solidFill>
                  <a:schemeClr val="tx1"/>
                </a:solidFill>
                <a:latin typeface="Calibri" pitchFamily="34" charset="0"/>
              </a:rPr>
              <a:t>de Protección de Datos Personales </a:t>
            </a:r>
            <a:endParaRPr lang="es-ES" sz="2800" dirty="0" smtClean="0">
              <a:solidFill>
                <a:schemeClr val="tx1"/>
              </a:solidFill>
              <a:latin typeface="Calibri" pitchFamily="34" charset="0"/>
            </a:endParaRPr>
          </a:p>
        </p:txBody>
      </p:sp>
    </p:spTree>
    <p:extLst>
      <p:ext uri="{BB962C8B-B14F-4D97-AF65-F5344CB8AC3E}">
        <p14:creationId xmlns="" xmlns:p14="http://schemas.microsoft.com/office/powerpoint/2010/main" val="2293557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0501746" y="2133600"/>
            <a:ext cx="184731" cy="369332"/>
          </a:xfrm>
          <a:prstGeom prst="rect">
            <a:avLst/>
          </a:prstGeom>
          <a:noFill/>
        </p:spPr>
        <p:txBody>
          <a:bodyPr wrap="none" rtlCol="0">
            <a:spAutoFit/>
          </a:bodyPr>
          <a:lstStyle/>
          <a:p>
            <a:endParaRPr lang="es-ES_tradnl" dirty="0"/>
          </a:p>
        </p:txBody>
      </p:sp>
      <p:sp>
        <p:nvSpPr>
          <p:cNvPr id="18" name="Rectángulo 17"/>
          <p:cNvSpPr/>
          <p:nvPr/>
        </p:nvSpPr>
        <p:spPr>
          <a:xfrm>
            <a:off x="469056" y="2942274"/>
            <a:ext cx="3158064" cy="461665"/>
          </a:xfrm>
          <a:prstGeom prst="rect">
            <a:avLst/>
          </a:prstGeom>
        </p:spPr>
        <p:txBody>
          <a:bodyPr wrap="square">
            <a:spAutoFit/>
          </a:bodyPr>
          <a:lstStyle/>
          <a:p>
            <a:pPr algn="ctr"/>
            <a:r>
              <a:rPr lang="es-MX" sz="2400" b="1" dirty="0">
                <a:solidFill>
                  <a:schemeClr val="bg1"/>
                </a:solidFill>
                <a:latin typeface="Century Gothic" pitchFamily="34" charset="0"/>
              </a:rPr>
              <a:t>Responsabilidades</a:t>
            </a:r>
          </a:p>
        </p:txBody>
      </p:sp>
      <p:sp>
        <p:nvSpPr>
          <p:cNvPr id="10" name="Rectángulo 17"/>
          <p:cNvSpPr/>
          <p:nvPr/>
        </p:nvSpPr>
        <p:spPr>
          <a:xfrm>
            <a:off x="1388969" y="2521124"/>
            <a:ext cx="1930552" cy="461665"/>
          </a:xfrm>
          <a:prstGeom prst="rect">
            <a:avLst/>
          </a:prstGeom>
        </p:spPr>
        <p:txBody>
          <a:bodyPr wrap="square">
            <a:spAutoFit/>
          </a:bodyPr>
          <a:lstStyle/>
          <a:p>
            <a:pPr algn="ctr"/>
            <a:r>
              <a:rPr lang="es-MX" sz="2400" b="1" dirty="0" smtClean="0">
                <a:solidFill>
                  <a:srgbClr val="CC0000"/>
                </a:solidFill>
                <a:latin typeface="Calibri" pitchFamily="34" charset="0"/>
              </a:rPr>
              <a:t>Principio</a:t>
            </a:r>
            <a:endParaRPr lang="es-MX" sz="2400" b="1" dirty="0">
              <a:solidFill>
                <a:srgbClr val="CC0000"/>
              </a:solidFill>
              <a:latin typeface="Calibri" pitchFamily="34" charset="0"/>
            </a:endParaRPr>
          </a:p>
        </p:txBody>
      </p:sp>
      <p:sp>
        <p:nvSpPr>
          <p:cNvPr id="11" name="Rectángulo 17"/>
          <p:cNvSpPr/>
          <p:nvPr/>
        </p:nvSpPr>
        <p:spPr>
          <a:xfrm>
            <a:off x="406352" y="3068961"/>
            <a:ext cx="3865301" cy="2800767"/>
          </a:xfrm>
          <a:prstGeom prst="rect">
            <a:avLst/>
          </a:prstGeom>
        </p:spPr>
        <p:txBody>
          <a:bodyPr wrap="square">
            <a:spAutoFit/>
          </a:bodyPr>
          <a:lstStyle/>
          <a:p>
            <a:pPr algn="ctr"/>
            <a:r>
              <a:rPr lang="es-MX" sz="2200" dirty="0">
                <a:latin typeface="Calibri" pitchFamily="34" charset="0"/>
              </a:rPr>
              <a:t>Principio de </a:t>
            </a:r>
            <a:r>
              <a:rPr lang="es-MX" sz="2200" dirty="0" smtClean="0">
                <a:latin typeface="Calibri" pitchFamily="34" charset="0"/>
              </a:rPr>
              <a:t>lealtad</a:t>
            </a:r>
          </a:p>
          <a:p>
            <a:pPr algn="ctr"/>
            <a:r>
              <a:rPr lang="es-MX" sz="2200" dirty="0" smtClean="0">
                <a:latin typeface="Calibri" pitchFamily="34" charset="0"/>
              </a:rPr>
              <a:t> </a:t>
            </a:r>
            <a:r>
              <a:rPr lang="es-MX" sz="2200" dirty="0">
                <a:latin typeface="Calibri" pitchFamily="34" charset="0"/>
              </a:rPr>
              <a:t>(Art. </a:t>
            </a:r>
            <a:r>
              <a:rPr lang="es-MX" sz="2200" dirty="0" smtClean="0">
                <a:latin typeface="Calibri" pitchFamily="34" charset="0"/>
              </a:rPr>
              <a:t>19)</a:t>
            </a:r>
          </a:p>
          <a:p>
            <a:pPr algn="ctr"/>
            <a:endParaRPr lang="es-MX" sz="2200" dirty="0">
              <a:latin typeface="Calibri" pitchFamily="34" charset="0"/>
            </a:endParaRPr>
          </a:p>
          <a:p>
            <a:pPr algn="ctr"/>
            <a:r>
              <a:rPr lang="es-MX" sz="2200" dirty="0">
                <a:latin typeface="Calibri" pitchFamily="34" charset="0"/>
              </a:rPr>
              <a:t>Principio de </a:t>
            </a:r>
            <a:r>
              <a:rPr lang="es-MX" sz="2200" dirty="0" smtClean="0">
                <a:latin typeface="Calibri" pitchFamily="34" charset="0"/>
              </a:rPr>
              <a:t>calidad</a:t>
            </a:r>
            <a:endParaRPr lang="es-MX" sz="2200" dirty="0">
              <a:latin typeface="Calibri" pitchFamily="34" charset="0"/>
            </a:endParaRPr>
          </a:p>
          <a:p>
            <a:pPr algn="ctr"/>
            <a:r>
              <a:rPr lang="es-MX" sz="2200" dirty="0">
                <a:latin typeface="Calibri" pitchFamily="34" charset="0"/>
              </a:rPr>
              <a:t> (</a:t>
            </a:r>
            <a:r>
              <a:rPr lang="es-MX" sz="2200" dirty="0" smtClean="0">
                <a:latin typeface="Calibri" pitchFamily="34" charset="0"/>
              </a:rPr>
              <a:t>Arts. 23 y 24)</a:t>
            </a:r>
            <a:endParaRPr lang="es-MX" sz="2200" dirty="0">
              <a:latin typeface="Calibri" pitchFamily="34" charset="0"/>
            </a:endParaRPr>
          </a:p>
          <a:p>
            <a:pPr algn="ctr"/>
            <a:endParaRPr lang="es-MX" sz="2200" dirty="0" smtClean="0">
              <a:latin typeface="Calibri" pitchFamily="34" charset="0"/>
            </a:endParaRPr>
          </a:p>
          <a:p>
            <a:pPr algn="ctr"/>
            <a:r>
              <a:rPr lang="es-MX" sz="2200" dirty="0">
                <a:latin typeface="Calibri" pitchFamily="34" charset="0"/>
              </a:rPr>
              <a:t>Principio de </a:t>
            </a:r>
            <a:r>
              <a:rPr lang="es-MX" sz="2200" dirty="0" smtClean="0">
                <a:latin typeface="Calibri" pitchFamily="34" charset="0"/>
              </a:rPr>
              <a:t>proporcionalidad</a:t>
            </a:r>
            <a:endParaRPr lang="es-MX" sz="2200" dirty="0">
              <a:latin typeface="Calibri" pitchFamily="34" charset="0"/>
            </a:endParaRPr>
          </a:p>
          <a:p>
            <a:pPr algn="ctr"/>
            <a:r>
              <a:rPr lang="es-MX" sz="2200" dirty="0">
                <a:latin typeface="Calibri" pitchFamily="34" charset="0"/>
              </a:rPr>
              <a:t> (</a:t>
            </a:r>
            <a:r>
              <a:rPr lang="es-MX" sz="2200" dirty="0" smtClean="0">
                <a:latin typeface="Calibri" pitchFamily="34" charset="0"/>
              </a:rPr>
              <a:t>Art. 25)</a:t>
            </a:r>
            <a:endParaRPr lang="es-MX" sz="2200" dirty="0">
              <a:latin typeface="Calibri" pitchFamily="34" charset="0"/>
            </a:endParaRPr>
          </a:p>
        </p:txBody>
      </p:sp>
      <p:sp>
        <p:nvSpPr>
          <p:cNvPr id="12" name="Rectángulo 17"/>
          <p:cNvSpPr/>
          <p:nvPr/>
        </p:nvSpPr>
        <p:spPr>
          <a:xfrm>
            <a:off x="6192011" y="2492897"/>
            <a:ext cx="1930552" cy="461665"/>
          </a:xfrm>
          <a:prstGeom prst="rect">
            <a:avLst/>
          </a:prstGeom>
        </p:spPr>
        <p:txBody>
          <a:bodyPr wrap="square">
            <a:spAutoFit/>
          </a:bodyPr>
          <a:lstStyle/>
          <a:p>
            <a:r>
              <a:rPr lang="es-MX" sz="2400" b="1" dirty="0" smtClean="0">
                <a:solidFill>
                  <a:srgbClr val="CC0000"/>
                </a:solidFill>
                <a:latin typeface="Calibri" pitchFamily="34" charset="0"/>
              </a:rPr>
              <a:t>Deber</a:t>
            </a:r>
            <a:endParaRPr lang="es-MX" sz="2400" b="1" dirty="0">
              <a:solidFill>
                <a:srgbClr val="CC0000"/>
              </a:solidFill>
              <a:latin typeface="Calibri" pitchFamily="34" charset="0"/>
            </a:endParaRPr>
          </a:p>
        </p:txBody>
      </p:sp>
      <p:sp>
        <p:nvSpPr>
          <p:cNvPr id="13" name="Rectángulo 17"/>
          <p:cNvSpPr/>
          <p:nvPr/>
        </p:nvSpPr>
        <p:spPr>
          <a:xfrm>
            <a:off x="4362440" y="3068961"/>
            <a:ext cx="6762573" cy="2800767"/>
          </a:xfrm>
          <a:prstGeom prst="rect">
            <a:avLst/>
          </a:prstGeom>
        </p:spPr>
        <p:txBody>
          <a:bodyPr wrap="square">
            <a:spAutoFit/>
          </a:bodyPr>
          <a:lstStyle/>
          <a:p>
            <a:r>
              <a:rPr lang="es-MX" sz="2200" dirty="0">
                <a:latin typeface="Calibri" pitchFamily="34" charset="0"/>
              </a:rPr>
              <a:t>No actuar de manera engañosa </a:t>
            </a:r>
            <a:r>
              <a:rPr lang="es-MX" sz="2200" dirty="0" smtClean="0">
                <a:latin typeface="Calibri" pitchFamily="34" charset="0"/>
              </a:rPr>
              <a:t>o fraudulenta—sin </a:t>
            </a:r>
            <a:r>
              <a:rPr lang="es-MX" sz="2200" dirty="0">
                <a:latin typeface="Calibri" pitchFamily="34" charset="0"/>
              </a:rPr>
              <a:t>dolo, error o mala </a:t>
            </a:r>
            <a:r>
              <a:rPr lang="es-MX" sz="2200" dirty="0" smtClean="0">
                <a:latin typeface="Calibri" pitchFamily="34" charset="0"/>
              </a:rPr>
              <a:t>fe</a:t>
            </a:r>
            <a:r>
              <a:rPr lang="es-MX" sz="2200" dirty="0">
                <a:latin typeface="Calibri" pitchFamily="34" charset="0"/>
              </a:rPr>
              <a:t>. </a:t>
            </a:r>
            <a:endParaRPr lang="es-MX" sz="2200" dirty="0" smtClean="0">
              <a:latin typeface="Calibri" pitchFamily="34" charset="0"/>
            </a:endParaRPr>
          </a:p>
          <a:p>
            <a:endParaRPr lang="es-MX" sz="2200" dirty="0" smtClean="0">
              <a:latin typeface="Calibri" pitchFamily="34" charset="0"/>
            </a:endParaRPr>
          </a:p>
          <a:p>
            <a:r>
              <a:rPr lang="es-MX" sz="2200" dirty="0" smtClean="0">
                <a:latin typeface="Calibri" pitchFamily="34" charset="0"/>
              </a:rPr>
              <a:t>Asegurar </a:t>
            </a:r>
            <a:r>
              <a:rPr lang="es-MX" sz="2200" dirty="0">
                <a:latin typeface="Calibri" pitchFamily="34" charset="0"/>
              </a:rPr>
              <a:t>que los datos </a:t>
            </a:r>
            <a:r>
              <a:rPr lang="es-MX" sz="2200" dirty="0" smtClean="0">
                <a:latin typeface="Calibri" pitchFamily="34" charset="0"/>
              </a:rPr>
              <a:t>personales se </a:t>
            </a:r>
            <a:r>
              <a:rPr lang="es-MX" sz="2200" dirty="0">
                <a:latin typeface="Calibri" pitchFamily="34" charset="0"/>
              </a:rPr>
              <a:t>mantengan exactos, completos	</a:t>
            </a:r>
            <a:r>
              <a:rPr lang="es-MX" sz="2200" dirty="0" smtClean="0">
                <a:latin typeface="Calibri" pitchFamily="34" charset="0"/>
              </a:rPr>
              <a:t>y </a:t>
            </a:r>
            <a:r>
              <a:rPr lang="es-MX" sz="2200" dirty="0">
                <a:latin typeface="Calibri" pitchFamily="34" charset="0"/>
              </a:rPr>
              <a:t>actualizados.</a:t>
            </a:r>
          </a:p>
          <a:p>
            <a:endParaRPr lang="es-MX" sz="2200" dirty="0" smtClean="0">
              <a:latin typeface="Calibri" pitchFamily="34" charset="0"/>
            </a:endParaRPr>
          </a:p>
          <a:p>
            <a:r>
              <a:rPr lang="es-MX" sz="2200" dirty="0" smtClean="0">
                <a:latin typeface="Calibri" pitchFamily="34" charset="0"/>
              </a:rPr>
              <a:t>Recabar </a:t>
            </a:r>
            <a:r>
              <a:rPr lang="es-MX" sz="2200" dirty="0">
                <a:latin typeface="Calibri" pitchFamily="34" charset="0"/>
              </a:rPr>
              <a:t>y utilizar sólo aquellos </a:t>
            </a:r>
            <a:r>
              <a:rPr lang="es-MX" sz="2200" dirty="0" smtClean="0">
                <a:latin typeface="Calibri" pitchFamily="34" charset="0"/>
              </a:rPr>
              <a:t>datos </a:t>
            </a:r>
            <a:r>
              <a:rPr lang="es-MX" sz="2200" dirty="0">
                <a:latin typeface="Calibri" pitchFamily="34" charset="0"/>
              </a:rPr>
              <a:t>que resulten estrictamente </a:t>
            </a:r>
            <a:r>
              <a:rPr lang="es-MX" sz="2200" dirty="0" smtClean="0">
                <a:latin typeface="Calibri" pitchFamily="34" charset="0"/>
              </a:rPr>
              <a:t>necesarios </a:t>
            </a:r>
            <a:r>
              <a:rPr lang="es-MX" sz="2200" dirty="0">
                <a:latin typeface="Calibri" pitchFamily="34" charset="0"/>
              </a:rPr>
              <a:t>para el fin propuesto</a:t>
            </a:r>
            <a:r>
              <a:rPr lang="es-MX" sz="2200" dirty="0" smtClean="0">
                <a:latin typeface="Calibri" pitchFamily="34" charset="0"/>
              </a:rPr>
              <a:t>.</a:t>
            </a:r>
            <a:endParaRPr lang="es-MX" sz="2200" dirty="0">
              <a:latin typeface="Calibri" pitchFamily="34" charset="0"/>
            </a:endParaRPr>
          </a:p>
        </p:txBody>
      </p:sp>
      <p:sp>
        <p:nvSpPr>
          <p:cNvPr id="14" name="Oval 4"/>
          <p:cNvSpPr>
            <a:spLocks noChangeArrowheads="1"/>
          </p:cNvSpPr>
          <p:nvPr/>
        </p:nvSpPr>
        <p:spPr bwMode="auto">
          <a:xfrm>
            <a:off x="143339" y="116633"/>
            <a:ext cx="3264363" cy="2276475"/>
          </a:xfrm>
          <a:prstGeom prst="ellipse">
            <a:avLst/>
          </a:prstGeom>
          <a:solidFill>
            <a:srgbClr val="CC0000"/>
          </a:solidFill>
          <a:ln>
            <a:solidFill>
              <a:srgbClr val="CC0000"/>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s-MX" sz="2200" b="1" dirty="0" smtClean="0">
                <a:latin typeface="Calibri" pitchFamily="34" charset="0"/>
              </a:rPr>
              <a:t>Responsabilidades</a:t>
            </a:r>
            <a:endParaRPr lang="en-US" sz="2200" b="1" dirty="0">
              <a:solidFill>
                <a:schemeClr val="bg1"/>
              </a:solidFill>
              <a:latin typeface="Calibri" pitchFamily="34" charset="0"/>
            </a:endParaRPr>
          </a:p>
        </p:txBody>
      </p:sp>
      <p:sp>
        <p:nvSpPr>
          <p:cNvPr id="19" name="Rectangle 2"/>
          <p:cNvSpPr>
            <a:spLocks noGrp="1" noChangeArrowheads="1"/>
          </p:cNvSpPr>
          <p:nvPr>
            <p:ph type="title"/>
          </p:nvPr>
        </p:nvSpPr>
        <p:spPr>
          <a:xfrm>
            <a:off x="3887755" y="1102931"/>
            <a:ext cx="7439079" cy="1047087"/>
          </a:xfrm>
        </p:spPr>
        <p:txBody>
          <a:bodyPr>
            <a:noAutofit/>
          </a:bodyPr>
          <a:lstStyle/>
          <a:p>
            <a:r>
              <a:rPr lang="es-MX" sz="2800" b="1" dirty="0" smtClean="0">
                <a:solidFill>
                  <a:schemeClr val="tx1"/>
                </a:solidFill>
                <a:latin typeface="Calibri" pitchFamily="34" charset="0"/>
              </a:rPr>
              <a:t>Principios </a:t>
            </a:r>
            <a:r>
              <a:rPr lang="es-MX" sz="2800" b="1" dirty="0">
                <a:solidFill>
                  <a:schemeClr val="tx1"/>
                </a:solidFill>
                <a:latin typeface="Calibri" pitchFamily="34" charset="0"/>
              </a:rPr>
              <a:t>de Protección de Datos Personales </a:t>
            </a:r>
            <a:r>
              <a:rPr lang="es-MX" sz="2800" b="1" dirty="0" smtClean="0">
                <a:solidFill>
                  <a:schemeClr val="tx1"/>
                </a:solidFill>
                <a:latin typeface="Calibri" pitchFamily="34" charset="0"/>
              </a:rPr>
              <a:t>(2)</a:t>
            </a:r>
            <a:endParaRPr lang="es-ES" sz="2800" dirty="0" smtClean="0">
              <a:solidFill>
                <a:schemeClr val="tx1"/>
              </a:solidFill>
              <a:latin typeface="Calibri" pitchFamily="34" charset="0"/>
            </a:endParaRPr>
          </a:p>
        </p:txBody>
      </p:sp>
    </p:spTree>
    <p:extLst>
      <p:ext uri="{BB962C8B-B14F-4D97-AF65-F5344CB8AC3E}">
        <p14:creationId xmlns="" xmlns:p14="http://schemas.microsoft.com/office/powerpoint/2010/main" val="3407554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0501746" y="2133600"/>
            <a:ext cx="184731" cy="369332"/>
          </a:xfrm>
          <a:prstGeom prst="rect">
            <a:avLst/>
          </a:prstGeom>
          <a:noFill/>
        </p:spPr>
        <p:txBody>
          <a:bodyPr wrap="none" rtlCol="0">
            <a:spAutoFit/>
          </a:bodyPr>
          <a:lstStyle/>
          <a:p>
            <a:endParaRPr lang="es-ES_tradnl" dirty="0"/>
          </a:p>
        </p:txBody>
      </p:sp>
      <p:sp>
        <p:nvSpPr>
          <p:cNvPr id="18" name="Rectángulo 17"/>
          <p:cNvSpPr/>
          <p:nvPr/>
        </p:nvSpPr>
        <p:spPr>
          <a:xfrm>
            <a:off x="469056" y="2942274"/>
            <a:ext cx="3158064" cy="461665"/>
          </a:xfrm>
          <a:prstGeom prst="rect">
            <a:avLst/>
          </a:prstGeom>
        </p:spPr>
        <p:txBody>
          <a:bodyPr wrap="square">
            <a:spAutoFit/>
          </a:bodyPr>
          <a:lstStyle/>
          <a:p>
            <a:pPr algn="ctr"/>
            <a:r>
              <a:rPr lang="es-MX" sz="2400" b="1" dirty="0">
                <a:solidFill>
                  <a:schemeClr val="bg1"/>
                </a:solidFill>
                <a:latin typeface="Century Gothic" pitchFamily="34" charset="0"/>
              </a:rPr>
              <a:t>Responsabilidades</a:t>
            </a:r>
          </a:p>
        </p:txBody>
      </p:sp>
      <p:sp>
        <p:nvSpPr>
          <p:cNvPr id="10" name="Rectángulo 17"/>
          <p:cNvSpPr/>
          <p:nvPr/>
        </p:nvSpPr>
        <p:spPr>
          <a:xfrm>
            <a:off x="1082812" y="2502933"/>
            <a:ext cx="1930552" cy="461665"/>
          </a:xfrm>
          <a:prstGeom prst="rect">
            <a:avLst/>
          </a:prstGeom>
        </p:spPr>
        <p:txBody>
          <a:bodyPr wrap="square">
            <a:spAutoFit/>
          </a:bodyPr>
          <a:lstStyle/>
          <a:p>
            <a:pPr algn="ctr"/>
            <a:r>
              <a:rPr lang="es-MX" sz="2400" b="1" dirty="0" smtClean="0">
                <a:solidFill>
                  <a:srgbClr val="CC0000"/>
                </a:solidFill>
                <a:latin typeface="Calibri" pitchFamily="34" charset="0"/>
              </a:rPr>
              <a:t>Principio</a:t>
            </a:r>
            <a:endParaRPr lang="es-MX" sz="2400" b="1" dirty="0">
              <a:solidFill>
                <a:srgbClr val="CC0000"/>
              </a:solidFill>
              <a:latin typeface="Calibri" pitchFamily="34" charset="0"/>
            </a:endParaRPr>
          </a:p>
        </p:txBody>
      </p:sp>
      <p:sp>
        <p:nvSpPr>
          <p:cNvPr id="11" name="Rectángulo 17"/>
          <p:cNvSpPr/>
          <p:nvPr/>
        </p:nvSpPr>
        <p:spPr>
          <a:xfrm>
            <a:off x="312222" y="3037466"/>
            <a:ext cx="3471733" cy="2123658"/>
          </a:xfrm>
          <a:prstGeom prst="rect">
            <a:avLst/>
          </a:prstGeom>
        </p:spPr>
        <p:txBody>
          <a:bodyPr wrap="square">
            <a:spAutoFit/>
          </a:bodyPr>
          <a:lstStyle/>
          <a:p>
            <a:pPr algn="ctr"/>
            <a:r>
              <a:rPr lang="es-MX" sz="2200" dirty="0">
                <a:latin typeface="Calibri" pitchFamily="34" charset="0"/>
              </a:rPr>
              <a:t>Principio de </a:t>
            </a:r>
            <a:r>
              <a:rPr lang="es-MX" sz="2200" dirty="0" smtClean="0">
                <a:latin typeface="Calibri" pitchFamily="34" charset="0"/>
              </a:rPr>
              <a:t>información </a:t>
            </a:r>
          </a:p>
          <a:p>
            <a:pPr algn="ctr"/>
            <a:r>
              <a:rPr lang="es-MX" sz="2200" dirty="0" smtClean="0">
                <a:latin typeface="Calibri" pitchFamily="34" charset="0"/>
              </a:rPr>
              <a:t>(Arts</a:t>
            </a:r>
            <a:r>
              <a:rPr lang="es-MX" sz="2200" dirty="0">
                <a:latin typeface="Calibri" pitchFamily="34" charset="0"/>
              </a:rPr>
              <a:t>. 26, 27 y 28)</a:t>
            </a:r>
            <a:endParaRPr lang="es-MX" sz="2200" dirty="0" smtClean="0">
              <a:latin typeface="Calibri" pitchFamily="34" charset="0"/>
            </a:endParaRPr>
          </a:p>
          <a:p>
            <a:pPr algn="ctr"/>
            <a:endParaRPr lang="es-MX" sz="2200" dirty="0">
              <a:latin typeface="Calibri" pitchFamily="34" charset="0"/>
            </a:endParaRPr>
          </a:p>
          <a:p>
            <a:pPr algn="ctr"/>
            <a:r>
              <a:rPr lang="es-MX" sz="2200" dirty="0">
                <a:latin typeface="Calibri" pitchFamily="34" charset="0"/>
              </a:rPr>
              <a:t>Principio de </a:t>
            </a:r>
            <a:r>
              <a:rPr lang="es-MX" sz="2200" dirty="0" smtClean="0">
                <a:latin typeface="Calibri" pitchFamily="34" charset="0"/>
              </a:rPr>
              <a:t>responsabilidad </a:t>
            </a:r>
            <a:r>
              <a:rPr lang="es-MX" sz="2200" dirty="0">
                <a:latin typeface="Calibri" pitchFamily="34" charset="0"/>
              </a:rPr>
              <a:t>(Arts. 29 y 30)</a:t>
            </a:r>
          </a:p>
          <a:p>
            <a:pPr algn="ctr"/>
            <a:endParaRPr lang="es-MX" sz="2200" dirty="0">
              <a:latin typeface="Calibri" pitchFamily="34" charset="0"/>
            </a:endParaRPr>
          </a:p>
        </p:txBody>
      </p:sp>
      <p:sp>
        <p:nvSpPr>
          <p:cNvPr id="12" name="Rectángulo 17"/>
          <p:cNvSpPr/>
          <p:nvPr/>
        </p:nvSpPr>
        <p:spPr>
          <a:xfrm>
            <a:off x="6768075" y="2492897"/>
            <a:ext cx="1930552" cy="461665"/>
          </a:xfrm>
          <a:prstGeom prst="rect">
            <a:avLst/>
          </a:prstGeom>
        </p:spPr>
        <p:txBody>
          <a:bodyPr wrap="square">
            <a:spAutoFit/>
          </a:bodyPr>
          <a:lstStyle/>
          <a:p>
            <a:r>
              <a:rPr lang="es-MX" sz="2400" b="1" dirty="0" smtClean="0">
                <a:solidFill>
                  <a:srgbClr val="CC0000"/>
                </a:solidFill>
                <a:latin typeface="Calibri" pitchFamily="34" charset="0"/>
              </a:rPr>
              <a:t>Deber</a:t>
            </a:r>
            <a:endParaRPr lang="es-MX" sz="2400" b="1" dirty="0">
              <a:solidFill>
                <a:srgbClr val="CC0000"/>
              </a:solidFill>
              <a:latin typeface="Calibri" pitchFamily="34" charset="0"/>
            </a:endParaRPr>
          </a:p>
        </p:txBody>
      </p:sp>
      <p:sp>
        <p:nvSpPr>
          <p:cNvPr id="13" name="Rectángulo 17"/>
          <p:cNvSpPr/>
          <p:nvPr/>
        </p:nvSpPr>
        <p:spPr>
          <a:xfrm>
            <a:off x="4079776" y="3037466"/>
            <a:ext cx="7626669" cy="1785104"/>
          </a:xfrm>
          <a:prstGeom prst="rect">
            <a:avLst/>
          </a:prstGeom>
        </p:spPr>
        <p:txBody>
          <a:bodyPr wrap="square">
            <a:spAutoFit/>
          </a:bodyPr>
          <a:lstStyle/>
          <a:p>
            <a:r>
              <a:rPr lang="es-MX" sz="2200" dirty="0">
                <a:latin typeface="Calibri" pitchFamily="34" charset="0"/>
              </a:rPr>
              <a:t>Informar a los Titulares todo lo </a:t>
            </a:r>
            <a:r>
              <a:rPr lang="es-MX" sz="2200" dirty="0" smtClean="0">
                <a:latin typeface="Calibri" pitchFamily="34" charset="0"/>
              </a:rPr>
              <a:t>relacionado </a:t>
            </a:r>
            <a:r>
              <a:rPr lang="es-MX" sz="2200" dirty="0">
                <a:latin typeface="Calibri" pitchFamily="34" charset="0"/>
              </a:rPr>
              <a:t>con el tratamiento </a:t>
            </a:r>
            <a:r>
              <a:rPr lang="es-MX" sz="2200" dirty="0" smtClean="0">
                <a:latin typeface="Calibri" pitchFamily="34" charset="0"/>
              </a:rPr>
              <a:t>de </a:t>
            </a:r>
            <a:r>
              <a:rPr lang="es-MX" sz="2200" dirty="0">
                <a:latin typeface="Calibri" pitchFamily="34" charset="0"/>
              </a:rPr>
              <a:t>sus datos personales  </a:t>
            </a:r>
            <a:r>
              <a:rPr lang="es-MX" sz="2200" dirty="0" smtClean="0">
                <a:latin typeface="Calibri" pitchFamily="34" charset="0"/>
              </a:rPr>
              <a:t>mediante un </a:t>
            </a:r>
            <a:r>
              <a:rPr lang="es-MX" sz="2200" dirty="0">
                <a:latin typeface="Calibri" pitchFamily="34" charset="0"/>
              </a:rPr>
              <a:t>“Aviso de Privacidad</a:t>
            </a:r>
            <a:r>
              <a:rPr lang="es-MX" sz="2200" dirty="0" smtClean="0">
                <a:latin typeface="Calibri" pitchFamily="34" charset="0"/>
              </a:rPr>
              <a:t>”.</a:t>
            </a:r>
            <a:endParaRPr lang="es-MX" sz="2200" dirty="0">
              <a:latin typeface="Calibri" pitchFamily="34" charset="0"/>
            </a:endParaRPr>
          </a:p>
          <a:p>
            <a:endParaRPr lang="es-MX" sz="2200" dirty="0" smtClean="0">
              <a:latin typeface="Calibri" pitchFamily="34" charset="0"/>
            </a:endParaRPr>
          </a:p>
          <a:p>
            <a:r>
              <a:rPr lang="es-MX" sz="2200" dirty="0" smtClean="0">
                <a:latin typeface="Calibri" pitchFamily="34" charset="0"/>
              </a:rPr>
              <a:t>Implementar </a:t>
            </a:r>
            <a:r>
              <a:rPr lang="es-MX" sz="2200" dirty="0">
                <a:latin typeface="Calibri" pitchFamily="34" charset="0"/>
              </a:rPr>
              <a:t>mecanismos que </a:t>
            </a:r>
            <a:r>
              <a:rPr lang="es-MX" sz="2200" dirty="0" smtClean="0">
                <a:latin typeface="Calibri" pitchFamily="34" charset="0"/>
              </a:rPr>
              <a:t>acrediten </a:t>
            </a:r>
            <a:r>
              <a:rPr lang="es-MX" sz="2200" dirty="0">
                <a:latin typeface="Calibri" pitchFamily="34" charset="0"/>
              </a:rPr>
              <a:t>el cumplimiento de los </a:t>
            </a:r>
            <a:r>
              <a:rPr lang="es-MX" sz="2200" dirty="0" smtClean="0">
                <a:latin typeface="Calibri" pitchFamily="34" charset="0"/>
              </a:rPr>
              <a:t>principios</a:t>
            </a:r>
            <a:r>
              <a:rPr lang="es-MX" sz="2200" dirty="0">
                <a:latin typeface="Calibri" pitchFamily="34" charset="0"/>
              </a:rPr>
              <a:t>, deberes y </a:t>
            </a:r>
            <a:r>
              <a:rPr lang="es-MX" sz="2200" dirty="0" smtClean="0">
                <a:latin typeface="Calibri" pitchFamily="34" charset="0"/>
              </a:rPr>
              <a:t>obligaciones previstos </a:t>
            </a:r>
            <a:r>
              <a:rPr lang="es-MX" sz="2200" dirty="0">
                <a:latin typeface="Calibri" pitchFamily="34" charset="0"/>
              </a:rPr>
              <a:t>en la LGPDPPSO.</a:t>
            </a:r>
          </a:p>
        </p:txBody>
      </p:sp>
      <p:sp>
        <p:nvSpPr>
          <p:cNvPr id="20" name="Rectángulo 16"/>
          <p:cNvSpPr/>
          <p:nvPr/>
        </p:nvSpPr>
        <p:spPr>
          <a:xfrm>
            <a:off x="3229653" y="5833930"/>
            <a:ext cx="7518400" cy="400110"/>
          </a:xfrm>
          <a:prstGeom prst="rect">
            <a:avLst/>
          </a:prstGeom>
        </p:spPr>
        <p:txBody>
          <a:bodyPr wrap="square">
            <a:spAutoFit/>
          </a:bodyPr>
          <a:lstStyle/>
          <a:p>
            <a:pPr algn="ctr"/>
            <a:r>
              <a:rPr lang="es-MX" sz="2000" i="1" dirty="0">
                <a:solidFill>
                  <a:srgbClr val="CC0000"/>
                </a:solidFill>
                <a:latin typeface="Calibri" pitchFamily="34" charset="0"/>
              </a:rPr>
              <a:t>Principios que garantizan un manejo justo de la información</a:t>
            </a:r>
          </a:p>
        </p:txBody>
      </p:sp>
      <p:sp>
        <p:nvSpPr>
          <p:cNvPr id="14" name="Oval 4"/>
          <p:cNvSpPr>
            <a:spLocks noChangeArrowheads="1"/>
          </p:cNvSpPr>
          <p:nvPr/>
        </p:nvSpPr>
        <p:spPr bwMode="auto">
          <a:xfrm>
            <a:off x="143339" y="116633"/>
            <a:ext cx="3264363" cy="2276475"/>
          </a:xfrm>
          <a:prstGeom prst="ellipse">
            <a:avLst/>
          </a:prstGeom>
          <a:solidFill>
            <a:srgbClr val="CC0000"/>
          </a:solidFill>
          <a:ln>
            <a:solidFill>
              <a:srgbClr val="CC0000"/>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s-MX" sz="2200" b="1" dirty="0" smtClean="0">
                <a:latin typeface="Calibri" pitchFamily="34" charset="0"/>
              </a:rPr>
              <a:t>Responsabilidades</a:t>
            </a:r>
            <a:endParaRPr lang="en-US" sz="2200" b="1" dirty="0">
              <a:solidFill>
                <a:schemeClr val="bg1"/>
              </a:solidFill>
              <a:latin typeface="Calibri" pitchFamily="34" charset="0"/>
            </a:endParaRPr>
          </a:p>
        </p:txBody>
      </p:sp>
      <p:sp>
        <p:nvSpPr>
          <p:cNvPr id="19" name="Rectangle 2"/>
          <p:cNvSpPr>
            <a:spLocks noGrp="1" noChangeArrowheads="1"/>
          </p:cNvSpPr>
          <p:nvPr>
            <p:ph type="title"/>
          </p:nvPr>
        </p:nvSpPr>
        <p:spPr>
          <a:xfrm>
            <a:off x="3880254" y="1280059"/>
            <a:ext cx="7439079" cy="1047087"/>
          </a:xfrm>
        </p:spPr>
        <p:txBody>
          <a:bodyPr>
            <a:noAutofit/>
          </a:bodyPr>
          <a:lstStyle/>
          <a:p>
            <a:r>
              <a:rPr lang="es-MX" sz="2800" b="1" dirty="0" smtClean="0">
                <a:solidFill>
                  <a:schemeClr val="tx1"/>
                </a:solidFill>
                <a:latin typeface="Calibri" pitchFamily="34" charset="0"/>
              </a:rPr>
              <a:t>Principios </a:t>
            </a:r>
            <a:r>
              <a:rPr lang="es-MX" sz="2800" b="1" dirty="0">
                <a:solidFill>
                  <a:schemeClr val="tx1"/>
                </a:solidFill>
                <a:latin typeface="Calibri" pitchFamily="34" charset="0"/>
              </a:rPr>
              <a:t>de Protección de Datos Personales </a:t>
            </a:r>
            <a:r>
              <a:rPr lang="es-MX" sz="2800" b="1" dirty="0" smtClean="0">
                <a:solidFill>
                  <a:schemeClr val="tx1"/>
                </a:solidFill>
                <a:latin typeface="Calibri" pitchFamily="34" charset="0"/>
              </a:rPr>
              <a:t>(3)</a:t>
            </a:r>
            <a:endParaRPr lang="es-ES" sz="2800" dirty="0" smtClean="0">
              <a:solidFill>
                <a:schemeClr val="tx1"/>
              </a:solidFill>
              <a:latin typeface="Calibri" pitchFamily="34" charset="0"/>
            </a:endParaRPr>
          </a:p>
        </p:txBody>
      </p:sp>
    </p:spTree>
    <p:extLst>
      <p:ext uri="{BB962C8B-B14F-4D97-AF65-F5344CB8AC3E}">
        <p14:creationId xmlns="" xmlns:p14="http://schemas.microsoft.com/office/powerpoint/2010/main" val="1210729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07568" y="2852936"/>
            <a:ext cx="7467600" cy="648072"/>
          </a:xfrm>
        </p:spPr>
        <p:txBody>
          <a:bodyPr>
            <a:normAutofit fontScale="90000"/>
          </a:bodyPr>
          <a:lstStyle/>
          <a:p>
            <a:pPr algn="ctr"/>
            <a:r>
              <a:rPr lang="es-ES" b="1" dirty="0" smtClean="0">
                <a:latin typeface="Calibri" pitchFamily="34" charset="0"/>
              </a:rPr>
              <a:t>Aviso</a:t>
            </a:r>
            <a:r>
              <a:rPr lang="es-ES" b="1" dirty="0" smtClean="0">
                <a:latin typeface="Calibri" pitchFamily="34" charset="0"/>
              </a:rPr>
              <a:t> de Privacidad</a:t>
            </a:r>
            <a:endParaRPr lang="es-MX" b="1" dirty="0">
              <a:solidFill>
                <a:schemeClr val="tx1"/>
              </a:solidFill>
              <a:latin typeface="Calibri" pitchFamily="34" charset="0"/>
            </a:endParaRPr>
          </a:p>
        </p:txBody>
      </p:sp>
      <p:cxnSp>
        <p:nvCxnSpPr>
          <p:cNvPr id="7" name="6 Conector recto"/>
          <p:cNvCxnSpPr/>
          <p:nvPr/>
        </p:nvCxnSpPr>
        <p:spPr>
          <a:xfrm>
            <a:off x="3503712" y="3717032"/>
            <a:ext cx="4824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Resultado de imagen para logo ibero">
            <a:extLst>
              <a:ext uri="{FF2B5EF4-FFF2-40B4-BE49-F238E27FC236}">
                <a16:creationId xmlns="" xmlns:a16="http://schemas.microsoft.com/office/drawing/2014/main" id="{190C8E0F-01BA-3448-88FD-71CC38507F95}"/>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944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0" name="Rectángulo 9"/>
          <p:cNvSpPr/>
          <p:nvPr/>
        </p:nvSpPr>
        <p:spPr>
          <a:xfrm>
            <a:off x="4033520" y="1626280"/>
            <a:ext cx="7518400" cy="4108817"/>
          </a:xfrm>
          <a:prstGeom prst="rect">
            <a:avLst/>
          </a:prstGeom>
        </p:spPr>
        <p:txBody>
          <a:bodyPr wrap="square">
            <a:spAutoFit/>
          </a:bodyPr>
          <a:lstStyle/>
          <a:p>
            <a:r>
              <a:rPr lang="es-MX" sz="2000" b="1" dirty="0">
                <a:latin typeface="Century Gothic" pitchFamily="34" charset="0"/>
              </a:rPr>
              <a:t>Aviso de Privacidad </a:t>
            </a:r>
          </a:p>
          <a:p>
            <a:endParaRPr lang="es-MX" sz="2000" b="1" dirty="0">
              <a:latin typeface="Century Gothic" pitchFamily="34" charset="0"/>
            </a:endParaRPr>
          </a:p>
          <a:p>
            <a:endParaRPr lang="es-MX" dirty="0">
              <a:latin typeface="Century Gothic" pitchFamily="34" charset="0"/>
              <a:ea typeface="Century Gothic" charset="0"/>
              <a:cs typeface="Century Gothic" charset="0"/>
            </a:endParaRPr>
          </a:p>
          <a:p>
            <a:pPr marL="285750" indent="-285750">
              <a:buFont typeface="Arial" pitchFamily="34" charset="0"/>
              <a:buChar char="•"/>
            </a:pPr>
            <a:r>
              <a:rPr lang="es-MX" dirty="0">
                <a:latin typeface="Century Gothic" pitchFamily="34" charset="0"/>
              </a:rPr>
              <a:t>Documento que informa a los titulares todos lo referente al tratamiento de sus datos personales. </a:t>
            </a:r>
          </a:p>
          <a:p>
            <a:r>
              <a:rPr lang="es-MX" dirty="0">
                <a:latin typeface="Century Gothic" pitchFamily="34" charset="0"/>
              </a:rPr>
              <a:t>	</a:t>
            </a:r>
          </a:p>
          <a:p>
            <a:pPr marL="285750" indent="-285750">
              <a:buFont typeface="Arial" pitchFamily="34" charset="0"/>
              <a:buChar char="•"/>
            </a:pPr>
            <a:r>
              <a:rPr lang="es-MX" dirty="0">
                <a:latin typeface="Century Gothic" pitchFamily="34" charset="0"/>
              </a:rPr>
              <a:t>Puede ser difundido a través de medios electrónicos y físicos.</a:t>
            </a:r>
          </a:p>
          <a:p>
            <a:pPr marL="285750" indent="-285750">
              <a:buFont typeface="Arial" pitchFamily="34" charset="0"/>
              <a:buChar char="•"/>
            </a:pPr>
            <a:endParaRPr lang="es-MX" dirty="0">
              <a:latin typeface="Century Gothic" pitchFamily="34" charset="0"/>
            </a:endParaRPr>
          </a:p>
          <a:p>
            <a:pPr marL="285750" indent="-285750">
              <a:lnSpc>
                <a:spcPct val="150000"/>
              </a:lnSpc>
              <a:buFont typeface="Arial" pitchFamily="34" charset="0"/>
              <a:buChar char="•"/>
            </a:pPr>
            <a:r>
              <a:rPr lang="es-MX" dirty="0">
                <a:latin typeface="Century Gothic" pitchFamily="34" charset="0"/>
              </a:rPr>
              <a:t>Dos tipos de Aviso de Privacidad:</a:t>
            </a:r>
          </a:p>
          <a:p>
            <a:pPr marL="1657350" lvl="3" indent="-285750">
              <a:lnSpc>
                <a:spcPct val="150000"/>
              </a:lnSpc>
              <a:buFont typeface="Courier New" pitchFamily="49" charset="0"/>
              <a:buChar char="o"/>
            </a:pPr>
            <a:r>
              <a:rPr lang="es-MX" dirty="0">
                <a:latin typeface="Century Gothic" pitchFamily="34" charset="0"/>
              </a:rPr>
              <a:t>Simplificado</a:t>
            </a:r>
          </a:p>
          <a:p>
            <a:pPr marL="1657350" lvl="3" indent="-285750">
              <a:lnSpc>
                <a:spcPct val="150000"/>
              </a:lnSpc>
              <a:buFont typeface="Courier New" pitchFamily="49" charset="0"/>
              <a:buChar char="o"/>
            </a:pPr>
            <a:r>
              <a:rPr lang="es-MX" dirty="0">
                <a:latin typeface="Century Gothic" pitchFamily="34" charset="0"/>
              </a:rPr>
              <a:t>Integral</a:t>
            </a:r>
          </a:p>
          <a:p>
            <a:endParaRPr lang="es-MX" sz="1600" dirty="0">
              <a:latin typeface="Century Gothic" charset="0"/>
              <a:ea typeface="Century Gothic" charset="0"/>
              <a:cs typeface="Century Gothic" charset="0"/>
            </a:endParaRPr>
          </a:p>
          <a:p>
            <a:endParaRPr lang="es-ES" sz="1600" dirty="0">
              <a:latin typeface="Century Gothic" charset="0"/>
              <a:ea typeface="Century Gothic" charset="0"/>
              <a:cs typeface="Century Gothic" charset="0"/>
            </a:endParaRPr>
          </a:p>
        </p:txBody>
      </p:sp>
      <p:sp>
        <p:nvSpPr>
          <p:cNvPr id="6" name="Oval 4">
            <a:extLst>
              <a:ext uri="{FF2B5EF4-FFF2-40B4-BE49-F238E27FC236}">
                <a16:creationId xmlns="" xmlns:a16="http://schemas.microsoft.com/office/drawing/2014/main" id="{2BE62650-1107-A948-A310-FE35405C2AFF}"/>
              </a:ext>
            </a:extLst>
          </p:cNvPr>
          <p:cNvSpPr>
            <a:spLocks noChangeArrowheads="1"/>
          </p:cNvSpPr>
          <p:nvPr/>
        </p:nvSpPr>
        <p:spPr bwMode="auto">
          <a:xfrm>
            <a:off x="480060" y="1824545"/>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7" name="Rectángulo 6">
            <a:extLst>
              <a:ext uri="{FF2B5EF4-FFF2-40B4-BE49-F238E27FC236}">
                <a16:creationId xmlns="" xmlns:a16="http://schemas.microsoft.com/office/drawing/2014/main" id="{CA65FBE7-89AB-5141-A275-D7A459391587}"/>
              </a:ext>
            </a:extLst>
          </p:cNvPr>
          <p:cNvSpPr/>
          <p:nvPr/>
        </p:nvSpPr>
        <p:spPr>
          <a:xfrm>
            <a:off x="795868" y="3013501"/>
            <a:ext cx="2540000" cy="830997"/>
          </a:xfrm>
          <a:prstGeom prst="rect">
            <a:avLst/>
          </a:prstGeom>
        </p:spPr>
        <p:txBody>
          <a:bodyPr wrap="square">
            <a:spAutoFit/>
          </a:bodyPr>
          <a:lstStyle/>
          <a:p>
            <a:pPr algn="ctr"/>
            <a:r>
              <a:rPr lang="es-MX" sz="2400" b="1" dirty="0">
                <a:solidFill>
                  <a:schemeClr val="bg1"/>
                </a:solidFill>
                <a:latin typeface="Century Gothic" pitchFamily="34" charset="0"/>
              </a:rPr>
              <a:t>Enterar a los ciudadanos</a:t>
            </a:r>
          </a:p>
        </p:txBody>
      </p:sp>
    </p:spTree>
    <p:extLst>
      <p:ext uri="{BB962C8B-B14F-4D97-AF65-F5344CB8AC3E}">
        <p14:creationId xmlns="" xmlns:p14="http://schemas.microsoft.com/office/powerpoint/2010/main" val="66503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0" name="Rectángulo 9"/>
          <p:cNvSpPr/>
          <p:nvPr/>
        </p:nvSpPr>
        <p:spPr>
          <a:xfrm>
            <a:off x="4033520" y="1626280"/>
            <a:ext cx="7518400" cy="954107"/>
          </a:xfrm>
          <a:prstGeom prst="rect">
            <a:avLst/>
          </a:prstGeom>
        </p:spPr>
        <p:txBody>
          <a:bodyPr wrap="square">
            <a:spAutoFit/>
          </a:bodyPr>
          <a:lstStyle/>
          <a:p>
            <a:r>
              <a:rPr lang="es-MX" sz="2000" b="1" dirty="0">
                <a:latin typeface="Century Gothic" pitchFamily="34" charset="0"/>
              </a:rPr>
              <a:t>Aviso de Privacidad (2) </a:t>
            </a:r>
          </a:p>
          <a:p>
            <a:endParaRPr lang="es-MX" dirty="0">
              <a:latin typeface="Century Gothic" pitchFamily="34" charset="0"/>
              <a:ea typeface="Century Gothic" charset="0"/>
              <a:cs typeface="Century Gothic" charset="0"/>
            </a:endParaRPr>
          </a:p>
          <a:p>
            <a:r>
              <a:rPr lang="es-MX" dirty="0">
                <a:latin typeface="Century Gothic" pitchFamily="34" charset="0"/>
                <a:ea typeface="Century Gothic" charset="0"/>
                <a:cs typeface="Century Gothic" charset="0"/>
              </a:rPr>
              <a:t>Debe contener la siguiente información:  </a:t>
            </a:r>
          </a:p>
        </p:txBody>
      </p:sp>
      <p:sp>
        <p:nvSpPr>
          <p:cNvPr id="13" name="Rectángulo 17"/>
          <p:cNvSpPr/>
          <p:nvPr/>
        </p:nvSpPr>
        <p:spPr>
          <a:xfrm>
            <a:off x="3904243" y="3988749"/>
            <a:ext cx="2540000" cy="369332"/>
          </a:xfrm>
          <a:prstGeom prst="rect">
            <a:avLst/>
          </a:prstGeom>
        </p:spPr>
        <p:txBody>
          <a:bodyPr wrap="square">
            <a:spAutoFit/>
          </a:bodyPr>
          <a:lstStyle/>
          <a:p>
            <a:pPr algn="ctr"/>
            <a:r>
              <a:rPr lang="es-MX" dirty="0">
                <a:latin typeface="Century Gothic" pitchFamily="34" charset="0"/>
              </a:rPr>
              <a:t>Simplificado</a:t>
            </a:r>
          </a:p>
        </p:txBody>
      </p:sp>
      <p:sp>
        <p:nvSpPr>
          <p:cNvPr id="14" name="Rectángulo 17"/>
          <p:cNvSpPr/>
          <p:nvPr/>
        </p:nvSpPr>
        <p:spPr>
          <a:xfrm>
            <a:off x="6264907" y="2726865"/>
            <a:ext cx="5537549" cy="3170099"/>
          </a:xfrm>
          <a:prstGeom prst="rect">
            <a:avLst/>
          </a:prstGeom>
        </p:spPr>
        <p:txBody>
          <a:bodyPr wrap="square">
            <a:spAutoFit/>
          </a:bodyPr>
          <a:lstStyle/>
          <a:p>
            <a:pPr marL="285750" indent="-285750">
              <a:buFont typeface="Arial" pitchFamily="34" charset="0"/>
              <a:buChar char="•"/>
            </a:pPr>
            <a:r>
              <a:rPr lang="es-MX" dirty="0">
                <a:latin typeface="Century Gothic" pitchFamily="34" charset="0"/>
              </a:rPr>
              <a:t>Denominación del responsable.</a:t>
            </a:r>
          </a:p>
          <a:p>
            <a:pPr marL="285750" indent="-285750">
              <a:buFont typeface="Arial" pitchFamily="34" charset="0"/>
              <a:buChar char="•"/>
            </a:pPr>
            <a:r>
              <a:rPr lang="es-MX" dirty="0">
                <a:latin typeface="Century Gothic" pitchFamily="34" charset="0"/>
              </a:rPr>
              <a:t>Finalidades del tratamiento. </a:t>
            </a:r>
          </a:p>
          <a:p>
            <a:pPr marL="285750" indent="-285750">
              <a:buFont typeface="Arial" pitchFamily="34" charset="0"/>
              <a:buChar char="•"/>
            </a:pPr>
            <a:r>
              <a:rPr lang="es-MX" dirty="0">
                <a:latin typeface="Century Gothic" pitchFamily="34" charset="0"/>
              </a:rPr>
              <a:t>En</a:t>
            </a:r>
            <a:r>
              <a:rPr lang="es-MX" sz="2000" dirty="0">
                <a:latin typeface="Century Gothic" pitchFamily="34" charset="0"/>
              </a:rPr>
              <a:t> </a:t>
            </a:r>
            <a:r>
              <a:rPr lang="es-MX" dirty="0">
                <a:latin typeface="Century Gothic" pitchFamily="34" charset="0"/>
              </a:rPr>
              <a:t>caso de transferencias que requieran consentimiento del titular, informar: a) a quien se transfieren los datos personales y b)finalidades de la transferencia.</a:t>
            </a:r>
          </a:p>
          <a:p>
            <a:pPr marL="285750" indent="-285750">
              <a:buFont typeface="Arial" pitchFamily="34" charset="0"/>
              <a:buChar char="•"/>
            </a:pPr>
            <a:r>
              <a:rPr lang="es-MX" dirty="0">
                <a:latin typeface="Century Gothic" pitchFamily="34" charset="0"/>
              </a:rPr>
              <a:t>Medios para que el titular manifieste su negativa al tratamiento y transferencia de sus datos personales. </a:t>
            </a:r>
          </a:p>
          <a:p>
            <a:pPr marL="285750" indent="-285750">
              <a:buFont typeface="Arial" pitchFamily="34" charset="0"/>
              <a:buChar char="•"/>
            </a:pPr>
            <a:r>
              <a:rPr lang="es-MX" dirty="0">
                <a:latin typeface="Century Gothic" pitchFamily="34" charset="0"/>
              </a:rPr>
              <a:t>Sitio para consultar el Aviso de Privacidad Integral.</a:t>
            </a:r>
          </a:p>
        </p:txBody>
      </p:sp>
      <p:sp>
        <p:nvSpPr>
          <p:cNvPr id="15" name="Rectángulo 16"/>
          <p:cNvSpPr/>
          <p:nvPr/>
        </p:nvSpPr>
        <p:spPr>
          <a:xfrm>
            <a:off x="4033520" y="5962718"/>
            <a:ext cx="7518400" cy="369332"/>
          </a:xfrm>
          <a:prstGeom prst="rect">
            <a:avLst/>
          </a:prstGeom>
        </p:spPr>
        <p:txBody>
          <a:bodyPr wrap="square">
            <a:spAutoFit/>
          </a:bodyPr>
          <a:lstStyle/>
          <a:p>
            <a:pPr algn="ctr"/>
            <a:r>
              <a:rPr lang="es-MX" b="1" i="1" dirty="0">
                <a:solidFill>
                  <a:srgbClr val="CC0000"/>
                </a:solidFill>
                <a:latin typeface="Century Gothic" pitchFamily="34" charset="0"/>
              </a:rPr>
              <a:t>Funciones distintas pero complementarias</a:t>
            </a:r>
          </a:p>
        </p:txBody>
      </p:sp>
      <p:sp>
        <p:nvSpPr>
          <p:cNvPr id="17" name="1 Abrir llave"/>
          <p:cNvSpPr/>
          <p:nvPr/>
        </p:nvSpPr>
        <p:spPr>
          <a:xfrm>
            <a:off x="6096000" y="2726865"/>
            <a:ext cx="210948" cy="2893100"/>
          </a:xfrm>
          <a:prstGeom prst="leftBrace">
            <a:avLst/>
          </a:prstGeom>
          <a:ln w="38100">
            <a:solidFill>
              <a:srgbClr val="CC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solidFill>
                <a:srgbClr val="CC0000"/>
              </a:solidFill>
            </a:endParaRPr>
          </a:p>
        </p:txBody>
      </p:sp>
      <p:sp>
        <p:nvSpPr>
          <p:cNvPr id="11" name="Oval 4">
            <a:extLst>
              <a:ext uri="{FF2B5EF4-FFF2-40B4-BE49-F238E27FC236}">
                <a16:creationId xmlns="" xmlns:a16="http://schemas.microsoft.com/office/drawing/2014/main" id="{26060B7C-794C-7845-98A8-19289D49D114}"/>
              </a:ext>
            </a:extLst>
          </p:cNvPr>
          <p:cNvSpPr>
            <a:spLocks noChangeArrowheads="1"/>
          </p:cNvSpPr>
          <p:nvPr/>
        </p:nvSpPr>
        <p:spPr bwMode="auto">
          <a:xfrm>
            <a:off x="492179" y="1943780"/>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16" name="Rectángulo 15">
            <a:extLst>
              <a:ext uri="{FF2B5EF4-FFF2-40B4-BE49-F238E27FC236}">
                <a16:creationId xmlns="" xmlns:a16="http://schemas.microsoft.com/office/drawing/2014/main" id="{C5505ADC-1D94-8F4D-9D16-341D06BFC704}"/>
              </a:ext>
            </a:extLst>
          </p:cNvPr>
          <p:cNvSpPr/>
          <p:nvPr/>
        </p:nvSpPr>
        <p:spPr>
          <a:xfrm>
            <a:off x="901768" y="3178721"/>
            <a:ext cx="2540000" cy="830997"/>
          </a:xfrm>
          <a:prstGeom prst="rect">
            <a:avLst/>
          </a:prstGeom>
        </p:spPr>
        <p:txBody>
          <a:bodyPr wrap="square">
            <a:spAutoFit/>
          </a:bodyPr>
          <a:lstStyle/>
          <a:p>
            <a:pPr algn="ctr"/>
            <a:r>
              <a:rPr lang="es-MX" sz="2400" b="1" dirty="0">
                <a:solidFill>
                  <a:schemeClr val="bg1"/>
                </a:solidFill>
                <a:latin typeface="Century Gothic" pitchFamily="34" charset="0"/>
              </a:rPr>
              <a:t>Comunicación esencial</a:t>
            </a:r>
          </a:p>
        </p:txBody>
      </p:sp>
    </p:spTree>
    <p:extLst>
      <p:ext uri="{BB962C8B-B14F-4D97-AF65-F5344CB8AC3E}">
        <p14:creationId xmlns="" xmlns:p14="http://schemas.microsoft.com/office/powerpoint/2010/main" val="299040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139483" y="2852936"/>
            <a:ext cx="10431194" cy="648072"/>
          </a:xfrm>
        </p:spPr>
        <p:txBody>
          <a:bodyPr>
            <a:normAutofit fontScale="90000"/>
          </a:bodyPr>
          <a:lstStyle/>
          <a:p>
            <a:r>
              <a:rPr lang="es-ES" b="1" dirty="0">
                <a:latin typeface="Calibri" pitchFamily="34" charset="0"/>
              </a:rPr>
              <a:t>D</a:t>
            </a:r>
            <a:r>
              <a:rPr lang="es-ES" b="1" dirty="0">
                <a:solidFill>
                  <a:schemeClr val="tx1"/>
                </a:solidFill>
                <a:latin typeface="Calibri" pitchFamily="34" charset="0"/>
              </a:rPr>
              <a:t>erecho a la </a:t>
            </a:r>
            <a:r>
              <a:rPr lang="es-ES" b="1" dirty="0">
                <a:latin typeface="Calibri" pitchFamily="34" charset="0"/>
              </a:rPr>
              <a:t>protección de datos personales</a:t>
            </a:r>
            <a:endParaRPr lang="es-MX" b="1" dirty="0">
              <a:solidFill>
                <a:schemeClr val="tx1"/>
              </a:solidFill>
              <a:latin typeface="Calibri" pitchFamily="34" charset="0"/>
            </a:endParaRPr>
          </a:p>
        </p:txBody>
      </p:sp>
      <p:cxnSp>
        <p:nvCxnSpPr>
          <p:cNvPr id="7" name="6 Conector recto"/>
          <p:cNvCxnSpPr/>
          <p:nvPr/>
        </p:nvCxnSpPr>
        <p:spPr>
          <a:xfrm>
            <a:off x="3503712" y="3717032"/>
            <a:ext cx="4824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Resultado de imagen para logo ibero">
            <a:extLst>
              <a:ext uri="{FF2B5EF4-FFF2-40B4-BE49-F238E27FC236}">
                <a16:creationId xmlns="" xmlns:a16="http://schemas.microsoft.com/office/drawing/2014/main" id="{190C8E0F-01BA-3448-88FD-71CC38507F95}"/>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944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0" name="Rectángulo 9"/>
          <p:cNvSpPr/>
          <p:nvPr/>
        </p:nvSpPr>
        <p:spPr>
          <a:xfrm>
            <a:off x="3797037" y="1376625"/>
            <a:ext cx="7518400" cy="954107"/>
          </a:xfrm>
          <a:prstGeom prst="rect">
            <a:avLst/>
          </a:prstGeom>
        </p:spPr>
        <p:txBody>
          <a:bodyPr wrap="square">
            <a:spAutoFit/>
          </a:bodyPr>
          <a:lstStyle/>
          <a:p>
            <a:r>
              <a:rPr lang="es-MX" sz="2000" b="1" dirty="0">
                <a:latin typeface="Century Gothic" pitchFamily="34" charset="0"/>
              </a:rPr>
              <a:t>Aviso de Privacidad (3) </a:t>
            </a:r>
          </a:p>
          <a:p>
            <a:endParaRPr lang="es-MX" dirty="0">
              <a:latin typeface="Century Gothic" pitchFamily="34" charset="0"/>
              <a:ea typeface="Century Gothic" charset="0"/>
              <a:cs typeface="Century Gothic" charset="0"/>
            </a:endParaRPr>
          </a:p>
          <a:p>
            <a:r>
              <a:rPr lang="es-MX" dirty="0">
                <a:latin typeface="Century Gothic" pitchFamily="34" charset="0"/>
                <a:ea typeface="Century Gothic" charset="0"/>
                <a:cs typeface="Century Gothic" charset="0"/>
              </a:rPr>
              <a:t>Debe contener la información del Simplificado y:  </a:t>
            </a:r>
          </a:p>
        </p:txBody>
      </p:sp>
      <p:sp>
        <p:nvSpPr>
          <p:cNvPr id="13" name="Rectángulo 17"/>
          <p:cNvSpPr/>
          <p:nvPr/>
        </p:nvSpPr>
        <p:spPr>
          <a:xfrm>
            <a:off x="3312160" y="3903314"/>
            <a:ext cx="2540000" cy="369332"/>
          </a:xfrm>
          <a:prstGeom prst="rect">
            <a:avLst/>
          </a:prstGeom>
        </p:spPr>
        <p:txBody>
          <a:bodyPr wrap="square">
            <a:spAutoFit/>
          </a:bodyPr>
          <a:lstStyle/>
          <a:p>
            <a:pPr algn="ctr"/>
            <a:r>
              <a:rPr lang="es-MX" dirty="0">
                <a:latin typeface="Century Gothic" pitchFamily="34" charset="0"/>
              </a:rPr>
              <a:t>Integral	</a:t>
            </a:r>
          </a:p>
        </p:txBody>
      </p:sp>
      <p:sp>
        <p:nvSpPr>
          <p:cNvPr id="14" name="Rectángulo 17"/>
          <p:cNvSpPr/>
          <p:nvPr/>
        </p:nvSpPr>
        <p:spPr>
          <a:xfrm>
            <a:off x="5852160" y="2502932"/>
            <a:ext cx="5984239" cy="3170099"/>
          </a:xfrm>
          <a:prstGeom prst="rect">
            <a:avLst/>
          </a:prstGeom>
        </p:spPr>
        <p:txBody>
          <a:bodyPr wrap="square">
            <a:spAutoFit/>
          </a:bodyPr>
          <a:lstStyle/>
          <a:p>
            <a:pPr marL="285750" indent="-285750">
              <a:buFont typeface="Arial" pitchFamily="34" charset="0"/>
              <a:buChar char="•"/>
            </a:pPr>
            <a:r>
              <a:rPr lang="es-MX" dirty="0">
                <a:latin typeface="Century Gothic" pitchFamily="34" charset="0"/>
              </a:rPr>
              <a:t>Domicilio del responsable. </a:t>
            </a:r>
          </a:p>
          <a:p>
            <a:pPr marL="285750" indent="-285750">
              <a:buFont typeface="Arial" pitchFamily="34" charset="0"/>
              <a:buChar char="•"/>
            </a:pPr>
            <a:r>
              <a:rPr lang="es-MX" dirty="0">
                <a:latin typeface="Century Gothic" pitchFamily="34" charset="0"/>
              </a:rPr>
              <a:t>Datos personales sometidos a tratamiento, identificando aquellos que sean sensibles.</a:t>
            </a:r>
            <a:r>
              <a:rPr lang="es-MX" sz="2000" dirty="0">
                <a:latin typeface="Century Gothic" pitchFamily="34" charset="0"/>
              </a:rPr>
              <a:t> </a:t>
            </a:r>
          </a:p>
          <a:p>
            <a:pPr marL="285750" indent="-285750">
              <a:buFont typeface="Arial" pitchFamily="34" charset="0"/>
              <a:buChar char="•"/>
            </a:pPr>
            <a:r>
              <a:rPr lang="es-MX" dirty="0">
                <a:latin typeface="Century Gothic" pitchFamily="34" charset="0"/>
              </a:rPr>
              <a:t>Fundamento legal del tratamiento.</a:t>
            </a:r>
          </a:p>
          <a:p>
            <a:pPr marL="285750" indent="-285750">
              <a:buFont typeface="Arial" pitchFamily="34" charset="0"/>
              <a:buChar char="•"/>
            </a:pPr>
            <a:r>
              <a:rPr lang="es-MX" dirty="0">
                <a:latin typeface="Century Gothic" pitchFamily="34" charset="0"/>
              </a:rPr>
              <a:t>Finalidades del tratamiento, señalando aquellas que requieran el consentimiento del titular.</a:t>
            </a:r>
          </a:p>
          <a:p>
            <a:pPr marL="285750" indent="-285750">
              <a:buFont typeface="Arial" pitchFamily="34" charset="0"/>
              <a:buChar char="•"/>
            </a:pPr>
            <a:r>
              <a:rPr lang="es-MX" dirty="0">
                <a:latin typeface="Century Gothic" pitchFamily="34" charset="0"/>
              </a:rPr>
              <a:t>Mecanismos, medios y procedimientos para ejercer los derechos ARCO. </a:t>
            </a:r>
          </a:p>
          <a:p>
            <a:pPr marL="285750" indent="-285750">
              <a:buFont typeface="Arial" pitchFamily="34" charset="0"/>
              <a:buChar char="•"/>
            </a:pPr>
            <a:r>
              <a:rPr lang="es-MX" dirty="0">
                <a:latin typeface="Century Gothic" pitchFamily="34" charset="0"/>
              </a:rPr>
              <a:t>Domicilio de la Unidad de Transparencia. </a:t>
            </a:r>
          </a:p>
          <a:p>
            <a:pPr marL="285750" indent="-285750">
              <a:buFont typeface="Arial" pitchFamily="34" charset="0"/>
              <a:buChar char="•"/>
            </a:pPr>
            <a:r>
              <a:rPr lang="es-MX" dirty="0">
                <a:latin typeface="Century Gothic" pitchFamily="34" charset="0"/>
              </a:rPr>
              <a:t>Medios para comunicar cambios en el Aviso de Privacidad.</a:t>
            </a:r>
          </a:p>
        </p:txBody>
      </p:sp>
      <p:sp>
        <p:nvSpPr>
          <p:cNvPr id="15" name="Rectángulo 16"/>
          <p:cNvSpPr/>
          <p:nvPr/>
        </p:nvSpPr>
        <p:spPr>
          <a:xfrm>
            <a:off x="4033520" y="5962718"/>
            <a:ext cx="7518400" cy="369332"/>
          </a:xfrm>
          <a:prstGeom prst="rect">
            <a:avLst/>
          </a:prstGeom>
        </p:spPr>
        <p:txBody>
          <a:bodyPr wrap="square">
            <a:spAutoFit/>
          </a:bodyPr>
          <a:lstStyle/>
          <a:p>
            <a:pPr algn="ctr"/>
            <a:r>
              <a:rPr lang="es-MX" b="1" i="1" dirty="0">
                <a:solidFill>
                  <a:srgbClr val="CC0000"/>
                </a:solidFill>
                <a:latin typeface="Century Gothic" pitchFamily="34" charset="0"/>
              </a:rPr>
              <a:t>Respeto absoluto a la autonomía de los individuos</a:t>
            </a:r>
          </a:p>
        </p:txBody>
      </p:sp>
      <p:sp>
        <p:nvSpPr>
          <p:cNvPr id="17" name="1 Abrir llave"/>
          <p:cNvSpPr/>
          <p:nvPr/>
        </p:nvSpPr>
        <p:spPr>
          <a:xfrm>
            <a:off x="5597129" y="2502931"/>
            <a:ext cx="210948" cy="3170099"/>
          </a:xfrm>
          <a:prstGeom prst="leftBrace">
            <a:avLst/>
          </a:prstGeom>
          <a:ln w="38100">
            <a:solidFill>
              <a:srgbClr val="CC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
        <p:nvSpPr>
          <p:cNvPr id="11" name="Oval 4">
            <a:extLst>
              <a:ext uri="{FF2B5EF4-FFF2-40B4-BE49-F238E27FC236}">
                <a16:creationId xmlns="" xmlns:a16="http://schemas.microsoft.com/office/drawing/2014/main" id="{263B9BB4-14A6-B546-9030-04DDAF01B328}"/>
              </a:ext>
            </a:extLst>
          </p:cNvPr>
          <p:cNvSpPr>
            <a:spLocks noChangeArrowheads="1"/>
          </p:cNvSpPr>
          <p:nvPr/>
        </p:nvSpPr>
        <p:spPr bwMode="auto">
          <a:xfrm>
            <a:off x="515277" y="2298859"/>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16" name="Rectángulo 15">
            <a:extLst>
              <a:ext uri="{FF2B5EF4-FFF2-40B4-BE49-F238E27FC236}">
                <a16:creationId xmlns="" xmlns:a16="http://schemas.microsoft.com/office/drawing/2014/main" id="{34F8EC37-5694-D746-A0D0-AD83228E2073}"/>
              </a:ext>
            </a:extLst>
          </p:cNvPr>
          <p:cNvSpPr/>
          <p:nvPr/>
        </p:nvSpPr>
        <p:spPr>
          <a:xfrm>
            <a:off x="898210" y="3487815"/>
            <a:ext cx="2540000" cy="830997"/>
          </a:xfrm>
          <a:prstGeom prst="rect">
            <a:avLst/>
          </a:prstGeom>
        </p:spPr>
        <p:txBody>
          <a:bodyPr wrap="square">
            <a:spAutoFit/>
          </a:bodyPr>
          <a:lstStyle/>
          <a:p>
            <a:pPr algn="ctr"/>
            <a:r>
              <a:rPr lang="es-MX" sz="2400" b="1" dirty="0">
                <a:solidFill>
                  <a:schemeClr val="bg1"/>
                </a:solidFill>
                <a:latin typeface="Century Gothic" pitchFamily="34" charset="0"/>
              </a:rPr>
              <a:t>Comunicación detallada</a:t>
            </a:r>
          </a:p>
        </p:txBody>
      </p:sp>
    </p:spTree>
    <p:extLst>
      <p:ext uri="{BB962C8B-B14F-4D97-AF65-F5344CB8AC3E}">
        <p14:creationId xmlns="" xmlns:p14="http://schemas.microsoft.com/office/powerpoint/2010/main" val="2429482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0" name="Rectángulo 9"/>
          <p:cNvSpPr/>
          <p:nvPr/>
        </p:nvSpPr>
        <p:spPr>
          <a:xfrm>
            <a:off x="4033520" y="1626280"/>
            <a:ext cx="7518400" cy="5324535"/>
          </a:xfrm>
          <a:prstGeom prst="rect">
            <a:avLst/>
          </a:prstGeom>
        </p:spPr>
        <p:txBody>
          <a:bodyPr wrap="square">
            <a:spAutoFit/>
          </a:bodyPr>
          <a:lstStyle/>
          <a:p>
            <a:r>
              <a:rPr lang="es-419" sz="2000" b="1" dirty="0">
                <a:latin typeface="Century Gothic" pitchFamily="34" charset="0"/>
              </a:rPr>
              <a:t>Lineamientos Generales</a:t>
            </a:r>
            <a:endParaRPr lang="es-MX" sz="2000" b="1" dirty="0">
              <a:latin typeface="Century Gothic" pitchFamily="34" charset="0"/>
            </a:endParaRPr>
          </a:p>
          <a:p>
            <a:pPr marL="3043238" indent="-3043238" algn="just"/>
            <a:endParaRPr lang="es-419" i="1" dirty="0">
              <a:latin typeface="Century Gothic" pitchFamily="34" charset="0"/>
            </a:endParaRPr>
          </a:p>
          <a:p>
            <a:pPr marL="3043238" indent="-3043238" algn="just"/>
            <a:endParaRPr lang="es-419" i="1" dirty="0">
              <a:latin typeface="Century Gothic" pitchFamily="34" charset="0"/>
            </a:endParaRPr>
          </a:p>
          <a:p>
            <a:pPr marL="3043238" indent="-3043238" algn="ctr"/>
            <a:r>
              <a:rPr lang="es-419" dirty="0">
                <a:solidFill>
                  <a:srgbClr val="FF0000"/>
                </a:solidFill>
                <a:latin typeface="Century Gothic" pitchFamily="34" charset="0"/>
              </a:rPr>
              <a:t>Objeto del Aviso de Privacidad:</a:t>
            </a:r>
          </a:p>
          <a:p>
            <a:pPr marL="3043238" indent="-3043238" algn="ctr"/>
            <a:endParaRPr lang="es-MX" i="1" dirty="0">
              <a:latin typeface="Century Gothic" pitchFamily="34" charset="0"/>
            </a:endParaRPr>
          </a:p>
          <a:p>
            <a:pPr marL="3043238" indent="-3043238" algn="just"/>
            <a:r>
              <a:rPr lang="es-MX" dirty="0">
                <a:latin typeface="Century Gothic" pitchFamily="34" charset="0"/>
              </a:rPr>
              <a:t>Artículo 27</a:t>
            </a:r>
            <a:r>
              <a:rPr lang="es-MX" i="1" dirty="0">
                <a:latin typeface="Century Gothic" pitchFamily="34" charset="0"/>
              </a:rPr>
              <a:t>	</a:t>
            </a:r>
            <a:r>
              <a:rPr lang="es-MX" dirty="0">
                <a:latin typeface="Century Gothic" pitchFamily="34" charset="0"/>
              </a:rPr>
              <a:t>Informar al Titular los alcances y condiciones del tratamiento de los datos personales, para que pueda tomar decisiones informadas, manteniendo el control y disposición de los mismos. </a:t>
            </a:r>
            <a:endParaRPr lang="es-MX" i="1" dirty="0">
              <a:latin typeface="Century Gothic" pitchFamily="34" charset="0"/>
            </a:endParaRPr>
          </a:p>
          <a:p>
            <a:endParaRPr lang="es-MX" i="1" dirty="0">
              <a:latin typeface="Century Gothic" pitchFamily="34" charset="0"/>
            </a:endParaRPr>
          </a:p>
          <a:p>
            <a:pPr marL="2689225" indent="-2689225" algn="just"/>
            <a:endParaRPr lang="es-MX" i="1" dirty="0">
              <a:latin typeface="Century Gothic" pitchFamily="34" charset="0"/>
            </a:endParaRPr>
          </a:p>
          <a:p>
            <a:endParaRPr lang="es-419" dirty="0">
              <a:latin typeface="Century Gothic" pitchFamily="34" charset="0"/>
            </a:endParaRPr>
          </a:p>
          <a:p>
            <a:endParaRPr lang="es-419" dirty="0">
              <a:latin typeface="Century Gothic" pitchFamily="34" charset="0"/>
            </a:endParaRPr>
          </a:p>
          <a:p>
            <a:endParaRPr lang="es-MX" dirty="0">
              <a:latin typeface="Century Gothic" pitchFamily="34" charset="0"/>
            </a:endParaRPr>
          </a:p>
          <a:p>
            <a:pPr algn="ctr"/>
            <a:r>
              <a:rPr lang="es-419" b="1" i="1" dirty="0">
                <a:solidFill>
                  <a:srgbClr val="CC0000"/>
                </a:solidFill>
                <a:latin typeface="Century Gothic" pitchFamily="34" charset="0"/>
              </a:rPr>
              <a:t>Efectivo control de la información</a:t>
            </a:r>
            <a:endParaRPr lang="es-MX" b="1" i="1" dirty="0">
              <a:solidFill>
                <a:srgbClr val="CC0000"/>
              </a:solidFill>
              <a:latin typeface="Century Gothic" pitchFamily="34" charset="0"/>
            </a:endParaRPr>
          </a:p>
          <a:p>
            <a:endParaRPr lang="es-MX" sz="1600" dirty="0">
              <a:solidFill>
                <a:srgbClr val="2442DD"/>
              </a:solidFill>
              <a:latin typeface="Century Gothic" charset="0"/>
              <a:ea typeface="Century Gothic" charset="0"/>
              <a:cs typeface="Century Gothic" charset="0"/>
            </a:endParaRPr>
          </a:p>
          <a:p>
            <a:endParaRPr lang="es-ES" sz="1600" dirty="0">
              <a:latin typeface="Century Gothic" charset="0"/>
              <a:ea typeface="Century Gothic" charset="0"/>
              <a:cs typeface="Century Gothic" charset="0"/>
            </a:endParaRPr>
          </a:p>
        </p:txBody>
      </p:sp>
      <p:sp>
        <p:nvSpPr>
          <p:cNvPr id="6" name="Oval 4">
            <a:extLst>
              <a:ext uri="{FF2B5EF4-FFF2-40B4-BE49-F238E27FC236}">
                <a16:creationId xmlns="" xmlns:a16="http://schemas.microsoft.com/office/drawing/2014/main" id="{421EC504-96C0-A64D-A142-87C286A83074}"/>
              </a:ext>
            </a:extLst>
          </p:cNvPr>
          <p:cNvSpPr>
            <a:spLocks noChangeArrowheads="1"/>
          </p:cNvSpPr>
          <p:nvPr/>
        </p:nvSpPr>
        <p:spPr bwMode="auto">
          <a:xfrm>
            <a:off x="206437" y="2133600"/>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7" name="Rectángulo 6">
            <a:extLst>
              <a:ext uri="{FF2B5EF4-FFF2-40B4-BE49-F238E27FC236}">
                <a16:creationId xmlns="" xmlns:a16="http://schemas.microsoft.com/office/drawing/2014/main" id="{57E6CE39-4A73-484D-AA7E-916D6D1B62A5}"/>
              </a:ext>
            </a:extLst>
          </p:cNvPr>
          <p:cNvSpPr/>
          <p:nvPr/>
        </p:nvSpPr>
        <p:spPr>
          <a:xfrm>
            <a:off x="521397" y="3023948"/>
            <a:ext cx="2540000" cy="1200329"/>
          </a:xfrm>
          <a:prstGeom prst="rect">
            <a:avLst/>
          </a:prstGeom>
        </p:spPr>
        <p:txBody>
          <a:bodyPr wrap="square">
            <a:spAutoFit/>
          </a:bodyPr>
          <a:lstStyle/>
          <a:p>
            <a:pPr algn="ctr"/>
            <a:r>
              <a:rPr lang="es-MX" sz="2400" b="1" dirty="0">
                <a:solidFill>
                  <a:schemeClr val="bg1"/>
                </a:solidFill>
                <a:latin typeface="Century Gothic" pitchFamily="34" charset="0"/>
              </a:rPr>
              <a:t>Respeto a la autonomía personal </a:t>
            </a:r>
          </a:p>
        </p:txBody>
      </p:sp>
    </p:spTree>
    <p:extLst>
      <p:ext uri="{BB962C8B-B14F-4D97-AF65-F5344CB8AC3E}">
        <p14:creationId xmlns="" xmlns:p14="http://schemas.microsoft.com/office/powerpoint/2010/main" val="3284858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0" name="Rectángulo 9"/>
          <p:cNvSpPr/>
          <p:nvPr/>
        </p:nvSpPr>
        <p:spPr>
          <a:xfrm>
            <a:off x="4033520" y="1626280"/>
            <a:ext cx="7518400" cy="5047536"/>
          </a:xfrm>
          <a:prstGeom prst="rect">
            <a:avLst/>
          </a:prstGeom>
        </p:spPr>
        <p:txBody>
          <a:bodyPr wrap="square">
            <a:spAutoFit/>
          </a:bodyPr>
          <a:lstStyle/>
          <a:p>
            <a:r>
              <a:rPr lang="es-419" sz="2000" b="1" dirty="0">
                <a:latin typeface="Century Gothic" pitchFamily="34" charset="0"/>
              </a:rPr>
              <a:t>Lineamientos Generales (2)</a:t>
            </a:r>
            <a:endParaRPr lang="es-MX" sz="2000" b="1" dirty="0">
              <a:latin typeface="Century Gothic" pitchFamily="34" charset="0"/>
            </a:endParaRPr>
          </a:p>
          <a:p>
            <a:pPr marL="3043238" indent="-3043238" algn="just"/>
            <a:endParaRPr lang="es-419" i="1" dirty="0">
              <a:latin typeface="Century Gothic" pitchFamily="34" charset="0"/>
            </a:endParaRPr>
          </a:p>
          <a:p>
            <a:pPr marL="3043238" indent="-3043238" algn="just"/>
            <a:endParaRPr lang="es-419" i="1" dirty="0">
              <a:latin typeface="Century Gothic" pitchFamily="34" charset="0"/>
            </a:endParaRPr>
          </a:p>
          <a:p>
            <a:pPr marL="3043238" indent="-3043238" algn="ctr"/>
            <a:r>
              <a:rPr lang="es-419" dirty="0">
                <a:solidFill>
                  <a:srgbClr val="FF0000"/>
                </a:solidFill>
                <a:latin typeface="Century Gothic" pitchFamily="34" charset="0"/>
              </a:rPr>
              <a:t>Características del Aviso de Privacidad:</a:t>
            </a:r>
          </a:p>
          <a:p>
            <a:pPr marL="3043238" indent="-3043238" algn="ctr"/>
            <a:endParaRPr lang="es-MX" i="1" dirty="0">
              <a:latin typeface="Century Gothic" pitchFamily="34" charset="0"/>
            </a:endParaRPr>
          </a:p>
          <a:p>
            <a:pPr marL="3043238" indent="-3043238" algn="just"/>
            <a:r>
              <a:rPr lang="es-MX" dirty="0">
                <a:latin typeface="Century Gothic" pitchFamily="34" charset="0"/>
              </a:rPr>
              <a:t>Artículo 28</a:t>
            </a:r>
            <a:r>
              <a:rPr lang="es-MX" i="1" dirty="0">
                <a:latin typeface="Century Gothic" pitchFamily="34" charset="0"/>
              </a:rPr>
              <a:t>	</a:t>
            </a:r>
            <a:r>
              <a:rPr lang="es-MX" dirty="0">
                <a:latin typeface="Century Gothic" pitchFamily="34" charset="0"/>
              </a:rPr>
              <a:t>Escrito de forma sencilla, con la información necesaria, en lenguaje claro y comprensible, con una estructura y diseño que facilite su entendimiento. </a:t>
            </a:r>
            <a:endParaRPr lang="es-MX" i="1" dirty="0">
              <a:latin typeface="Century Gothic" pitchFamily="34" charset="0"/>
            </a:endParaRPr>
          </a:p>
          <a:p>
            <a:endParaRPr lang="es-MX" i="1" dirty="0">
              <a:latin typeface="Century Gothic" pitchFamily="34" charset="0"/>
            </a:endParaRPr>
          </a:p>
          <a:p>
            <a:pPr marL="2689225" indent="-2689225" algn="just"/>
            <a:endParaRPr lang="es-MX" i="1" dirty="0">
              <a:latin typeface="Century Gothic" pitchFamily="34" charset="0"/>
            </a:endParaRPr>
          </a:p>
          <a:p>
            <a:endParaRPr lang="es-419" dirty="0">
              <a:latin typeface="Century Gothic" pitchFamily="34" charset="0"/>
            </a:endParaRPr>
          </a:p>
          <a:p>
            <a:endParaRPr lang="es-419" dirty="0">
              <a:latin typeface="Century Gothic" pitchFamily="34" charset="0"/>
            </a:endParaRPr>
          </a:p>
          <a:p>
            <a:endParaRPr lang="es-MX" dirty="0">
              <a:latin typeface="Century Gothic" pitchFamily="34" charset="0"/>
            </a:endParaRPr>
          </a:p>
          <a:p>
            <a:pPr algn="ctr"/>
            <a:r>
              <a:rPr lang="es-419" b="1" i="1" dirty="0">
                <a:solidFill>
                  <a:srgbClr val="CC0000"/>
                </a:solidFill>
                <a:latin typeface="Century Gothic" pitchFamily="34" charset="0"/>
              </a:rPr>
              <a:t>Información clara y precisa</a:t>
            </a:r>
            <a:endParaRPr lang="es-MX" b="1" i="1" dirty="0">
              <a:solidFill>
                <a:srgbClr val="CC0000"/>
              </a:solidFill>
              <a:latin typeface="Century Gothic" pitchFamily="34" charset="0"/>
            </a:endParaRPr>
          </a:p>
          <a:p>
            <a:endParaRPr lang="es-MX" sz="1600" dirty="0">
              <a:solidFill>
                <a:srgbClr val="2442DD"/>
              </a:solidFill>
              <a:latin typeface="Century Gothic" charset="0"/>
              <a:ea typeface="Century Gothic" charset="0"/>
              <a:cs typeface="Century Gothic" charset="0"/>
            </a:endParaRPr>
          </a:p>
          <a:p>
            <a:endParaRPr lang="es-ES" sz="1600" dirty="0">
              <a:latin typeface="Century Gothic" charset="0"/>
              <a:ea typeface="Century Gothic" charset="0"/>
              <a:cs typeface="Century Gothic" charset="0"/>
            </a:endParaRPr>
          </a:p>
        </p:txBody>
      </p:sp>
      <p:sp>
        <p:nvSpPr>
          <p:cNvPr id="6" name="Oval 4">
            <a:extLst>
              <a:ext uri="{FF2B5EF4-FFF2-40B4-BE49-F238E27FC236}">
                <a16:creationId xmlns="" xmlns:a16="http://schemas.microsoft.com/office/drawing/2014/main" id="{E9EB8271-9F0C-4F4B-BE24-59C3987304EE}"/>
              </a:ext>
            </a:extLst>
          </p:cNvPr>
          <p:cNvSpPr>
            <a:spLocks noChangeArrowheads="1"/>
          </p:cNvSpPr>
          <p:nvPr/>
        </p:nvSpPr>
        <p:spPr bwMode="auto">
          <a:xfrm>
            <a:off x="487680" y="1824545"/>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7" name="Rectángulo 6">
            <a:extLst>
              <a:ext uri="{FF2B5EF4-FFF2-40B4-BE49-F238E27FC236}">
                <a16:creationId xmlns="" xmlns:a16="http://schemas.microsoft.com/office/drawing/2014/main" id="{B7C01668-BDB8-EF4E-8AE4-416B94024EB5}"/>
              </a:ext>
            </a:extLst>
          </p:cNvPr>
          <p:cNvSpPr/>
          <p:nvPr/>
        </p:nvSpPr>
        <p:spPr>
          <a:xfrm>
            <a:off x="746760" y="3013501"/>
            <a:ext cx="2540000" cy="830997"/>
          </a:xfrm>
          <a:prstGeom prst="rect">
            <a:avLst/>
          </a:prstGeom>
        </p:spPr>
        <p:txBody>
          <a:bodyPr wrap="square">
            <a:spAutoFit/>
          </a:bodyPr>
          <a:lstStyle/>
          <a:p>
            <a:pPr algn="ctr"/>
            <a:r>
              <a:rPr lang="es-MX" sz="2400" b="1" dirty="0">
                <a:solidFill>
                  <a:schemeClr val="bg1"/>
                </a:solidFill>
                <a:latin typeface="Century Gothic" pitchFamily="34" charset="0"/>
              </a:rPr>
              <a:t>Lenguaje ciudadano </a:t>
            </a:r>
          </a:p>
        </p:txBody>
      </p:sp>
    </p:spTree>
    <p:extLst>
      <p:ext uri="{BB962C8B-B14F-4D97-AF65-F5344CB8AC3E}">
        <p14:creationId xmlns="" xmlns:p14="http://schemas.microsoft.com/office/powerpoint/2010/main" val="1965157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0" name="Rectángulo 9"/>
          <p:cNvSpPr/>
          <p:nvPr/>
        </p:nvSpPr>
        <p:spPr>
          <a:xfrm>
            <a:off x="4033520" y="1626280"/>
            <a:ext cx="7518400" cy="5324535"/>
          </a:xfrm>
          <a:prstGeom prst="rect">
            <a:avLst/>
          </a:prstGeom>
        </p:spPr>
        <p:txBody>
          <a:bodyPr wrap="square">
            <a:spAutoFit/>
          </a:bodyPr>
          <a:lstStyle/>
          <a:p>
            <a:r>
              <a:rPr lang="es-419" sz="2000" b="1" dirty="0">
                <a:latin typeface="Century Gothic" pitchFamily="34" charset="0"/>
              </a:rPr>
              <a:t>Lineamientos Generales (3)</a:t>
            </a:r>
            <a:endParaRPr lang="es-MX" sz="2000" b="1" dirty="0">
              <a:latin typeface="Century Gothic" pitchFamily="34" charset="0"/>
            </a:endParaRPr>
          </a:p>
          <a:p>
            <a:pPr marL="3043238" indent="-3043238" algn="just"/>
            <a:endParaRPr lang="es-419" i="1" dirty="0">
              <a:latin typeface="Century Gothic" pitchFamily="34" charset="0"/>
            </a:endParaRPr>
          </a:p>
          <a:p>
            <a:pPr marL="3043238" indent="-3043238" algn="just"/>
            <a:endParaRPr lang="es-419" i="1" dirty="0">
              <a:latin typeface="Century Gothic" pitchFamily="34" charset="0"/>
            </a:endParaRPr>
          </a:p>
          <a:p>
            <a:pPr marL="3043238" indent="-3043238" algn="ctr"/>
            <a:r>
              <a:rPr lang="es-419" dirty="0">
                <a:solidFill>
                  <a:srgbClr val="FF0000"/>
                </a:solidFill>
                <a:latin typeface="Century Gothic" pitchFamily="34" charset="0"/>
              </a:rPr>
              <a:t>Prohibiciones en el Aviso de Privacidad:</a:t>
            </a:r>
          </a:p>
          <a:p>
            <a:pPr marL="3043238" indent="-3043238" algn="ctr"/>
            <a:endParaRPr lang="es-MX" i="1" dirty="0">
              <a:latin typeface="Century Gothic" pitchFamily="34" charset="0"/>
            </a:endParaRPr>
          </a:p>
          <a:p>
            <a:pPr marL="3043238" indent="-3043238" algn="just"/>
            <a:r>
              <a:rPr lang="es-MX" dirty="0">
                <a:latin typeface="Century Gothic" pitchFamily="34" charset="0"/>
              </a:rPr>
              <a:t>Artículo 28</a:t>
            </a:r>
            <a:r>
              <a:rPr lang="es-MX" i="1" dirty="0">
                <a:latin typeface="Century Gothic" pitchFamily="34" charset="0"/>
              </a:rPr>
              <a:t>	</a:t>
            </a:r>
            <a:r>
              <a:rPr lang="es-MX" dirty="0">
                <a:latin typeface="Century Gothic" pitchFamily="34" charset="0"/>
              </a:rPr>
              <a:t>-Usar frases inexactas, ambiguas o vagas.</a:t>
            </a:r>
          </a:p>
          <a:p>
            <a:pPr marL="3043238" indent="-3043238" algn="just"/>
            <a:r>
              <a:rPr lang="es-MX" dirty="0">
                <a:latin typeface="Century Gothic" pitchFamily="34" charset="0"/>
              </a:rPr>
              <a:t>	-Incluir textos o formatos que induzcan a los titulares a elegir una opción en específico. </a:t>
            </a:r>
          </a:p>
          <a:p>
            <a:pPr marL="3043238" indent="-3043238" algn="just"/>
            <a:r>
              <a:rPr lang="es-419" i="1" dirty="0">
                <a:latin typeface="Century Gothic" pitchFamily="34" charset="0"/>
              </a:rPr>
              <a:t>	-</a:t>
            </a:r>
            <a:r>
              <a:rPr lang="es-419" dirty="0">
                <a:latin typeface="Century Gothic" pitchFamily="34" charset="0"/>
              </a:rPr>
              <a:t>Marcar previamente casillas.</a:t>
            </a:r>
          </a:p>
          <a:p>
            <a:pPr marL="3043238" indent="-3043238" algn="just"/>
            <a:r>
              <a:rPr lang="es-419" i="1" dirty="0">
                <a:latin typeface="Century Gothic" pitchFamily="34" charset="0"/>
              </a:rPr>
              <a:t>	-</a:t>
            </a:r>
            <a:r>
              <a:rPr lang="es-419" dirty="0">
                <a:latin typeface="Century Gothic" pitchFamily="34" charset="0"/>
              </a:rPr>
              <a:t>Remitir a textos o documentos no disponibles para el Titular.</a:t>
            </a:r>
            <a:endParaRPr lang="es-MX" i="1" dirty="0">
              <a:latin typeface="Century Gothic" pitchFamily="34" charset="0"/>
            </a:endParaRPr>
          </a:p>
          <a:p>
            <a:endParaRPr lang="es-419" dirty="0">
              <a:latin typeface="Century Gothic" pitchFamily="34" charset="0"/>
            </a:endParaRPr>
          </a:p>
          <a:p>
            <a:endParaRPr lang="es-419" dirty="0">
              <a:latin typeface="Century Gothic" pitchFamily="34" charset="0"/>
            </a:endParaRPr>
          </a:p>
          <a:p>
            <a:endParaRPr lang="es-MX" dirty="0">
              <a:latin typeface="Century Gothic" pitchFamily="34" charset="0"/>
            </a:endParaRPr>
          </a:p>
          <a:p>
            <a:pPr algn="ctr"/>
            <a:r>
              <a:rPr lang="es-419" b="1" i="1" dirty="0">
                <a:solidFill>
                  <a:srgbClr val="CC0000"/>
                </a:solidFill>
                <a:latin typeface="Century Gothic" pitchFamily="34" charset="0"/>
              </a:rPr>
              <a:t>Evitar errores al momento de informar</a:t>
            </a:r>
            <a:endParaRPr lang="es-MX" b="1" i="1" dirty="0">
              <a:solidFill>
                <a:srgbClr val="CC0000"/>
              </a:solidFill>
              <a:latin typeface="Century Gothic" pitchFamily="34" charset="0"/>
            </a:endParaRPr>
          </a:p>
          <a:p>
            <a:endParaRPr lang="es-MX" sz="1600" dirty="0">
              <a:solidFill>
                <a:srgbClr val="2442DD"/>
              </a:solidFill>
              <a:latin typeface="Century Gothic" charset="0"/>
              <a:ea typeface="Century Gothic" charset="0"/>
              <a:cs typeface="Century Gothic" charset="0"/>
            </a:endParaRPr>
          </a:p>
          <a:p>
            <a:endParaRPr lang="es-ES" sz="1600" dirty="0">
              <a:latin typeface="Century Gothic" charset="0"/>
              <a:ea typeface="Century Gothic" charset="0"/>
              <a:cs typeface="Century Gothic" charset="0"/>
            </a:endParaRPr>
          </a:p>
        </p:txBody>
      </p:sp>
      <p:sp>
        <p:nvSpPr>
          <p:cNvPr id="6" name="Oval 4">
            <a:extLst>
              <a:ext uri="{FF2B5EF4-FFF2-40B4-BE49-F238E27FC236}">
                <a16:creationId xmlns="" xmlns:a16="http://schemas.microsoft.com/office/drawing/2014/main" id="{14C24056-E5BF-1343-8B7F-18070F310CDA}"/>
              </a:ext>
            </a:extLst>
          </p:cNvPr>
          <p:cNvSpPr>
            <a:spLocks noChangeArrowheads="1"/>
          </p:cNvSpPr>
          <p:nvPr/>
        </p:nvSpPr>
        <p:spPr bwMode="auto">
          <a:xfrm>
            <a:off x="259080" y="1950998"/>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7" name="Rectángulo 6">
            <a:extLst>
              <a:ext uri="{FF2B5EF4-FFF2-40B4-BE49-F238E27FC236}">
                <a16:creationId xmlns="" xmlns:a16="http://schemas.microsoft.com/office/drawing/2014/main" id="{8E5DBEAC-18BB-F64E-85BF-AB13D5D5DCF0}"/>
              </a:ext>
            </a:extLst>
          </p:cNvPr>
          <p:cNvSpPr/>
          <p:nvPr/>
        </p:nvSpPr>
        <p:spPr>
          <a:xfrm>
            <a:off x="568112" y="3355337"/>
            <a:ext cx="2540000" cy="461665"/>
          </a:xfrm>
          <a:prstGeom prst="rect">
            <a:avLst/>
          </a:prstGeom>
        </p:spPr>
        <p:txBody>
          <a:bodyPr wrap="square">
            <a:spAutoFit/>
          </a:bodyPr>
          <a:lstStyle/>
          <a:p>
            <a:pPr algn="ctr"/>
            <a:r>
              <a:rPr lang="es-MX" sz="2400" b="1" dirty="0">
                <a:solidFill>
                  <a:schemeClr val="bg1"/>
                </a:solidFill>
                <a:latin typeface="Century Gothic" pitchFamily="34" charset="0"/>
              </a:rPr>
              <a:t>Sin engaños </a:t>
            </a:r>
          </a:p>
        </p:txBody>
      </p:sp>
    </p:spTree>
    <p:extLst>
      <p:ext uri="{BB962C8B-B14F-4D97-AF65-F5344CB8AC3E}">
        <p14:creationId xmlns="" xmlns:p14="http://schemas.microsoft.com/office/powerpoint/2010/main" val="2090666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0" name="Rectángulo 9"/>
          <p:cNvSpPr/>
          <p:nvPr/>
        </p:nvSpPr>
        <p:spPr>
          <a:xfrm>
            <a:off x="4033520" y="1626280"/>
            <a:ext cx="7518400" cy="5047536"/>
          </a:xfrm>
          <a:prstGeom prst="rect">
            <a:avLst/>
          </a:prstGeom>
        </p:spPr>
        <p:txBody>
          <a:bodyPr wrap="square">
            <a:spAutoFit/>
          </a:bodyPr>
          <a:lstStyle/>
          <a:p>
            <a:r>
              <a:rPr lang="es-419" sz="2000" b="1" dirty="0">
                <a:latin typeface="Century Gothic" pitchFamily="34" charset="0"/>
              </a:rPr>
              <a:t>Lineamientos Generales (4)</a:t>
            </a:r>
            <a:endParaRPr lang="es-MX" sz="2000" b="1" dirty="0">
              <a:latin typeface="Century Gothic" pitchFamily="34" charset="0"/>
            </a:endParaRPr>
          </a:p>
          <a:p>
            <a:pPr marL="3043238" indent="-3043238" algn="just"/>
            <a:endParaRPr lang="es-419" i="1" dirty="0">
              <a:latin typeface="Century Gothic" pitchFamily="34" charset="0"/>
            </a:endParaRPr>
          </a:p>
          <a:p>
            <a:pPr marL="3043238" indent="-3043238" algn="just"/>
            <a:endParaRPr lang="es-419" i="1" dirty="0">
              <a:latin typeface="Century Gothic" pitchFamily="34" charset="0"/>
            </a:endParaRPr>
          </a:p>
          <a:p>
            <a:pPr marL="3043238" indent="-3043238" algn="ctr"/>
            <a:r>
              <a:rPr lang="es-419" dirty="0">
                <a:solidFill>
                  <a:srgbClr val="FF0000"/>
                </a:solidFill>
                <a:latin typeface="Century Gothic" pitchFamily="34" charset="0"/>
              </a:rPr>
              <a:t>Manifestación de una negativa:</a:t>
            </a:r>
          </a:p>
          <a:p>
            <a:pPr marL="3043238" indent="-3043238" algn="ctr"/>
            <a:endParaRPr lang="es-MX" i="1" dirty="0">
              <a:latin typeface="Century Gothic" pitchFamily="34" charset="0"/>
            </a:endParaRPr>
          </a:p>
          <a:p>
            <a:pPr marL="3043238" indent="-3043238" algn="just"/>
            <a:r>
              <a:rPr lang="es-MX" dirty="0">
                <a:latin typeface="Century Gothic" pitchFamily="34" charset="0"/>
              </a:rPr>
              <a:t>Artículo 33</a:t>
            </a:r>
            <a:r>
              <a:rPr lang="es-MX" i="1" dirty="0">
                <a:latin typeface="Century Gothic" pitchFamily="34" charset="0"/>
              </a:rPr>
              <a:t>	</a:t>
            </a:r>
            <a:r>
              <a:rPr lang="es-MX" dirty="0">
                <a:latin typeface="Century Gothic" pitchFamily="34" charset="0"/>
              </a:rPr>
              <a:t>Responsable debe dar opciones al titular para manifestar su negativa al tratamiento de datos personales en el aviso de privacidad, ya sea a través de casillas u opciones de marcado. </a:t>
            </a:r>
            <a:endParaRPr lang="es-MX" i="1" dirty="0">
              <a:latin typeface="Century Gothic" pitchFamily="34" charset="0"/>
            </a:endParaRPr>
          </a:p>
          <a:p>
            <a:endParaRPr lang="es-MX" i="1" dirty="0">
              <a:latin typeface="Century Gothic" pitchFamily="34" charset="0"/>
            </a:endParaRPr>
          </a:p>
          <a:p>
            <a:pPr marL="2689225" indent="-2689225" algn="just"/>
            <a:endParaRPr lang="es-MX" i="1" dirty="0">
              <a:latin typeface="Century Gothic" pitchFamily="34" charset="0"/>
            </a:endParaRPr>
          </a:p>
          <a:p>
            <a:endParaRPr lang="es-419" dirty="0">
              <a:latin typeface="Century Gothic" pitchFamily="34" charset="0"/>
            </a:endParaRPr>
          </a:p>
          <a:p>
            <a:endParaRPr lang="es-419" dirty="0">
              <a:latin typeface="Century Gothic" pitchFamily="34" charset="0"/>
            </a:endParaRPr>
          </a:p>
          <a:p>
            <a:endParaRPr lang="es-MX" dirty="0">
              <a:latin typeface="Century Gothic" pitchFamily="34" charset="0"/>
            </a:endParaRPr>
          </a:p>
          <a:p>
            <a:pPr algn="ctr"/>
            <a:r>
              <a:rPr lang="es-MX" b="1" i="1" dirty="0">
                <a:solidFill>
                  <a:srgbClr val="CC0000"/>
                </a:solidFill>
                <a:latin typeface="Century Gothic" pitchFamily="34" charset="0"/>
              </a:rPr>
              <a:t>Manifestación inequívoca del consentimiento</a:t>
            </a:r>
          </a:p>
          <a:p>
            <a:endParaRPr lang="es-MX" sz="1600" dirty="0">
              <a:solidFill>
                <a:srgbClr val="2442DD"/>
              </a:solidFill>
              <a:latin typeface="Century Gothic" charset="0"/>
              <a:ea typeface="Century Gothic" charset="0"/>
              <a:cs typeface="Century Gothic" charset="0"/>
            </a:endParaRPr>
          </a:p>
          <a:p>
            <a:endParaRPr lang="es-ES" sz="1600" dirty="0">
              <a:latin typeface="Century Gothic" charset="0"/>
              <a:ea typeface="Century Gothic" charset="0"/>
              <a:cs typeface="Century Gothic" charset="0"/>
            </a:endParaRPr>
          </a:p>
        </p:txBody>
      </p:sp>
      <p:sp>
        <p:nvSpPr>
          <p:cNvPr id="6" name="Oval 4">
            <a:extLst>
              <a:ext uri="{FF2B5EF4-FFF2-40B4-BE49-F238E27FC236}">
                <a16:creationId xmlns="" xmlns:a16="http://schemas.microsoft.com/office/drawing/2014/main" id="{4F5E2197-1D96-2248-85F0-E4FBF196D9B5}"/>
              </a:ext>
            </a:extLst>
          </p:cNvPr>
          <p:cNvSpPr>
            <a:spLocks noChangeArrowheads="1"/>
          </p:cNvSpPr>
          <p:nvPr/>
        </p:nvSpPr>
        <p:spPr bwMode="auto">
          <a:xfrm>
            <a:off x="335280" y="1451310"/>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2" name="Rectángulo 1">
            <a:extLst>
              <a:ext uri="{FF2B5EF4-FFF2-40B4-BE49-F238E27FC236}">
                <a16:creationId xmlns="" xmlns:a16="http://schemas.microsoft.com/office/drawing/2014/main" id="{D8A1CADA-2DE6-0943-B116-5DCBAF812CF1}"/>
              </a:ext>
            </a:extLst>
          </p:cNvPr>
          <p:cNvSpPr/>
          <p:nvPr/>
        </p:nvSpPr>
        <p:spPr>
          <a:xfrm>
            <a:off x="640080" y="2318266"/>
            <a:ext cx="2550699" cy="1200329"/>
          </a:xfrm>
          <a:prstGeom prst="rect">
            <a:avLst/>
          </a:prstGeom>
        </p:spPr>
        <p:txBody>
          <a:bodyPr wrap="none">
            <a:spAutoFit/>
          </a:bodyPr>
          <a:lstStyle/>
          <a:p>
            <a:pPr algn="ctr"/>
            <a:r>
              <a:rPr lang="es-MX" sz="2400" b="1" dirty="0">
                <a:solidFill>
                  <a:schemeClr val="bg1"/>
                </a:solidFill>
                <a:latin typeface="Century Gothic" pitchFamily="34" charset="0"/>
              </a:rPr>
              <a:t>Respeto </a:t>
            </a:r>
            <a:br>
              <a:rPr lang="es-MX" sz="2400" b="1" dirty="0">
                <a:solidFill>
                  <a:schemeClr val="bg1"/>
                </a:solidFill>
                <a:latin typeface="Century Gothic" pitchFamily="34" charset="0"/>
              </a:rPr>
            </a:br>
            <a:r>
              <a:rPr lang="es-MX" sz="2400" b="1" dirty="0">
                <a:solidFill>
                  <a:schemeClr val="bg1"/>
                </a:solidFill>
                <a:latin typeface="Century Gothic" pitchFamily="34" charset="0"/>
              </a:rPr>
              <a:t>a la autonomía </a:t>
            </a:r>
            <a:br>
              <a:rPr lang="es-MX" sz="2400" b="1" dirty="0">
                <a:solidFill>
                  <a:schemeClr val="bg1"/>
                </a:solidFill>
                <a:latin typeface="Century Gothic" pitchFamily="34" charset="0"/>
              </a:rPr>
            </a:br>
            <a:r>
              <a:rPr lang="es-MX" sz="2400" b="1" dirty="0">
                <a:solidFill>
                  <a:schemeClr val="bg1"/>
                </a:solidFill>
                <a:latin typeface="Century Gothic" pitchFamily="34" charset="0"/>
              </a:rPr>
              <a:t>personal </a:t>
            </a:r>
          </a:p>
        </p:txBody>
      </p:sp>
    </p:spTree>
    <p:extLst>
      <p:ext uri="{BB962C8B-B14F-4D97-AF65-F5344CB8AC3E}">
        <p14:creationId xmlns="" xmlns:p14="http://schemas.microsoft.com/office/powerpoint/2010/main" val="496346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0" name="Rectángulo 9"/>
          <p:cNvSpPr/>
          <p:nvPr/>
        </p:nvSpPr>
        <p:spPr>
          <a:xfrm>
            <a:off x="4033520" y="1626280"/>
            <a:ext cx="7518400" cy="4493538"/>
          </a:xfrm>
          <a:prstGeom prst="rect">
            <a:avLst/>
          </a:prstGeom>
        </p:spPr>
        <p:txBody>
          <a:bodyPr wrap="square">
            <a:spAutoFit/>
          </a:bodyPr>
          <a:lstStyle/>
          <a:p>
            <a:r>
              <a:rPr lang="es-419" sz="2000" b="1" dirty="0">
                <a:latin typeface="Century Gothic" pitchFamily="34" charset="0"/>
              </a:rPr>
              <a:t>Lineamientos Generales (5)</a:t>
            </a:r>
            <a:endParaRPr lang="es-MX" sz="2000" b="1" dirty="0">
              <a:latin typeface="Century Gothic" pitchFamily="34" charset="0"/>
            </a:endParaRPr>
          </a:p>
          <a:p>
            <a:pPr marL="3043238" indent="-3043238" algn="just"/>
            <a:endParaRPr lang="es-419" i="1" dirty="0">
              <a:latin typeface="Century Gothic" pitchFamily="34" charset="0"/>
            </a:endParaRPr>
          </a:p>
          <a:p>
            <a:pPr marL="3043238" indent="-3043238" algn="just"/>
            <a:endParaRPr lang="es-419" i="1" dirty="0">
              <a:latin typeface="Century Gothic" pitchFamily="34" charset="0"/>
            </a:endParaRPr>
          </a:p>
          <a:p>
            <a:pPr marL="3043238" indent="-3043238" algn="just"/>
            <a:endParaRPr lang="es-419" i="1" dirty="0">
              <a:latin typeface="Century Gothic" pitchFamily="34" charset="0"/>
            </a:endParaRPr>
          </a:p>
          <a:p>
            <a:pPr marL="3043238" indent="-3043238" algn="just"/>
            <a:endParaRPr lang="es-MX" i="1" dirty="0">
              <a:latin typeface="Century Gothic" pitchFamily="34" charset="0"/>
            </a:endParaRPr>
          </a:p>
          <a:p>
            <a:pPr marL="3043238" indent="-3043238" algn="just"/>
            <a:r>
              <a:rPr lang="es-MX" dirty="0">
                <a:latin typeface="Century Gothic" pitchFamily="34" charset="0"/>
              </a:rPr>
              <a:t>Artículo 45</a:t>
            </a:r>
            <a:r>
              <a:rPr lang="es-MX" i="1" dirty="0">
                <a:latin typeface="Century Gothic" pitchFamily="34" charset="0"/>
              </a:rPr>
              <a:t>	</a:t>
            </a:r>
            <a:r>
              <a:rPr lang="es-MX" dirty="0">
                <a:latin typeface="Century Gothic" pitchFamily="34" charset="0"/>
              </a:rPr>
              <a:t>La carga de la prueba respecto a la puesta a disposición del aviso de privacidad recae en el responsable. </a:t>
            </a:r>
            <a:endParaRPr lang="es-MX" i="1" dirty="0">
              <a:latin typeface="Century Gothic" pitchFamily="34" charset="0"/>
            </a:endParaRPr>
          </a:p>
          <a:p>
            <a:endParaRPr lang="es-MX" i="1" dirty="0">
              <a:latin typeface="Century Gothic" pitchFamily="34" charset="0"/>
            </a:endParaRPr>
          </a:p>
          <a:p>
            <a:pPr marL="2689225" indent="-2689225" algn="just"/>
            <a:endParaRPr lang="es-MX" i="1" dirty="0">
              <a:latin typeface="Century Gothic" pitchFamily="34" charset="0"/>
            </a:endParaRPr>
          </a:p>
          <a:p>
            <a:endParaRPr lang="es-419" dirty="0">
              <a:latin typeface="Century Gothic" pitchFamily="34" charset="0"/>
            </a:endParaRPr>
          </a:p>
          <a:p>
            <a:endParaRPr lang="es-419" dirty="0">
              <a:latin typeface="Century Gothic" pitchFamily="34" charset="0"/>
            </a:endParaRPr>
          </a:p>
          <a:p>
            <a:endParaRPr lang="es-MX" dirty="0">
              <a:latin typeface="Century Gothic" pitchFamily="34" charset="0"/>
            </a:endParaRPr>
          </a:p>
          <a:p>
            <a:pPr algn="ctr"/>
            <a:r>
              <a:rPr lang="es-MX" b="1" i="1" dirty="0">
                <a:solidFill>
                  <a:srgbClr val="CC0000"/>
                </a:solidFill>
                <a:latin typeface="Century Gothic" pitchFamily="34" charset="0"/>
              </a:rPr>
              <a:t>Mayor responsabilidad para el tratante de la información</a:t>
            </a:r>
          </a:p>
          <a:p>
            <a:endParaRPr lang="es-MX" sz="1600" dirty="0">
              <a:solidFill>
                <a:srgbClr val="2442DD"/>
              </a:solidFill>
              <a:latin typeface="Century Gothic" charset="0"/>
              <a:ea typeface="Century Gothic" charset="0"/>
              <a:cs typeface="Century Gothic" charset="0"/>
            </a:endParaRPr>
          </a:p>
          <a:p>
            <a:endParaRPr lang="es-ES" sz="1600" dirty="0">
              <a:latin typeface="Century Gothic" charset="0"/>
              <a:ea typeface="Century Gothic" charset="0"/>
              <a:cs typeface="Century Gothic" charset="0"/>
            </a:endParaRPr>
          </a:p>
        </p:txBody>
      </p:sp>
      <p:sp>
        <p:nvSpPr>
          <p:cNvPr id="7" name="Oval 4">
            <a:extLst>
              <a:ext uri="{FF2B5EF4-FFF2-40B4-BE49-F238E27FC236}">
                <a16:creationId xmlns="" xmlns:a16="http://schemas.microsoft.com/office/drawing/2014/main" id="{1F839FD6-66D0-C845-9226-42D1D1A219CD}"/>
              </a:ext>
            </a:extLst>
          </p:cNvPr>
          <p:cNvSpPr>
            <a:spLocks noChangeArrowheads="1"/>
          </p:cNvSpPr>
          <p:nvPr/>
        </p:nvSpPr>
        <p:spPr bwMode="auto">
          <a:xfrm>
            <a:off x="614680" y="1986089"/>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3" name="Rectángulo 2">
            <a:extLst>
              <a:ext uri="{FF2B5EF4-FFF2-40B4-BE49-F238E27FC236}">
                <a16:creationId xmlns="" xmlns:a16="http://schemas.microsoft.com/office/drawing/2014/main" id="{D8F1AE69-FBF5-7E4F-960B-1A3B4ABDE385}"/>
              </a:ext>
            </a:extLst>
          </p:cNvPr>
          <p:cNvSpPr/>
          <p:nvPr/>
        </p:nvSpPr>
        <p:spPr>
          <a:xfrm>
            <a:off x="1350372" y="3124326"/>
            <a:ext cx="1686680" cy="830997"/>
          </a:xfrm>
          <a:prstGeom prst="rect">
            <a:avLst/>
          </a:prstGeom>
        </p:spPr>
        <p:txBody>
          <a:bodyPr wrap="none">
            <a:spAutoFit/>
          </a:bodyPr>
          <a:lstStyle/>
          <a:p>
            <a:pPr algn="ctr"/>
            <a:r>
              <a:rPr lang="es-MX" sz="2400" b="1" dirty="0">
                <a:solidFill>
                  <a:schemeClr val="bg1"/>
                </a:solidFill>
                <a:latin typeface="Century Gothic" pitchFamily="34" charset="0"/>
              </a:rPr>
              <a:t>Equilibrio </a:t>
            </a:r>
            <a:br>
              <a:rPr lang="es-MX" sz="2400" b="1" dirty="0">
                <a:solidFill>
                  <a:schemeClr val="bg1"/>
                </a:solidFill>
                <a:latin typeface="Century Gothic" pitchFamily="34" charset="0"/>
              </a:rPr>
            </a:br>
            <a:r>
              <a:rPr lang="es-MX" sz="2400" b="1" dirty="0">
                <a:solidFill>
                  <a:schemeClr val="bg1"/>
                </a:solidFill>
                <a:latin typeface="Century Gothic" pitchFamily="34" charset="0"/>
              </a:rPr>
              <a:t>relacional</a:t>
            </a:r>
          </a:p>
        </p:txBody>
      </p:sp>
    </p:spTree>
    <p:extLst>
      <p:ext uri="{BB962C8B-B14F-4D97-AF65-F5344CB8AC3E}">
        <p14:creationId xmlns="" xmlns:p14="http://schemas.microsoft.com/office/powerpoint/2010/main" val="406128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07568" y="2852936"/>
            <a:ext cx="7467600" cy="648072"/>
          </a:xfrm>
        </p:spPr>
        <p:txBody>
          <a:bodyPr>
            <a:normAutofit fontScale="90000"/>
          </a:bodyPr>
          <a:lstStyle/>
          <a:p>
            <a:pPr algn="ctr"/>
            <a:r>
              <a:rPr lang="es-ES" b="1" dirty="0" smtClean="0">
                <a:latin typeface="Calibri" pitchFamily="34" charset="0"/>
              </a:rPr>
              <a:t>Caso Práctico</a:t>
            </a:r>
            <a:endParaRPr lang="es-MX" b="1" dirty="0">
              <a:solidFill>
                <a:schemeClr val="tx1"/>
              </a:solidFill>
              <a:latin typeface="Calibri" pitchFamily="34" charset="0"/>
            </a:endParaRPr>
          </a:p>
        </p:txBody>
      </p:sp>
      <p:cxnSp>
        <p:nvCxnSpPr>
          <p:cNvPr id="7" name="6 Conector recto"/>
          <p:cNvCxnSpPr/>
          <p:nvPr/>
        </p:nvCxnSpPr>
        <p:spPr>
          <a:xfrm>
            <a:off x="3503712" y="3717032"/>
            <a:ext cx="4824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Resultado de imagen para logo ibero">
            <a:extLst>
              <a:ext uri="{FF2B5EF4-FFF2-40B4-BE49-F238E27FC236}">
                <a16:creationId xmlns="" xmlns:a16="http://schemas.microsoft.com/office/drawing/2014/main" id="{190C8E0F-01BA-3448-88FD-71CC38507F95}"/>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9447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15927" y="1012874"/>
            <a:ext cx="10754750" cy="5106573"/>
          </a:xfrm>
        </p:spPr>
        <p:txBody>
          <a:bodyPr>
            <a:normAutofit/>
          </a:bodyPr>
          <a:lstStyle/>
          <a:p>
            <a:r>
              <a:rPr lang="es-ES_tradnl" sz="1800" dirty="0" smtClean="0"/>
              <a:t>Usted trabaja actualmente con </a:t>
            </a:r>
            <a:r>
              <a:rPr lang="es-ES_tradnl" sz="1800" dirty="0" smtClean="0"/>
              <a:t>el titular de la Dirección de Investigación y Desarrollo Educativo (DIDE) de la Secretaría de Educación  y Deporte del Gobierno del Estado de Chihuahua. Dado </a:t>
            </a:r>
            <a:r>
              <a:rPr lang="es-ES_tradnl" sz="1800" dirty="0" smtClean="0"/>
              <a:t>que </a:t>
            </a:r>
            <a:r>
              <a:rPr lang="es-ES_tradnl" sz="1800" dirty="0" smtClean="0"/>
              <a:t>próximamente terminará la presente administración, el Director busca </a:t>
            </a:r>
            <a:r>
              <a:rPr lang="es-ES_tradnl" sz="1800" dirty="0" smtClean="0"/>
              <a:t>posicionar el trabajo </a:t>
            </a:r>
            <a:r>
              <a:rPr lang="es-ES_tradnl" sz="1800" dirty="0" smtClean="0"/>
              <a:t>realizado por la DIDE dentro </a:t>
            </a:r>
            <a:r>
              <a:rPr lang="es-ES_tradnl" sz="1800" dirty="0" smtClean="0"/>
              <a:t>de la sociedad </a:t>
            </a:r>
            <a:r>
              <a:rPr lang="es-ES_tradnl" sz="1800" dirty="0" smtClean="0"/>
              <a:t>chihuahuense. </a:t>
            </a:r>
            <a:r>
              <a:rPr lang="es-ES_tradnl" sz="1800" dirty="0" smtClean="0"/>
              <a:t>Para ello, ha organizado un curso de capacitación en materia de sociedad, </a:t>
            </a:r>
            <a:r>
              <a:rPr lang="es-ES_tradnl" sz="1800" dirty="0" smtClean="0"/>
              <a:t>educación y democracia. EL </a:t>
            </a:r>
            <a:r>
              <a:rPr lang="es-ES_tradnl" sz="1800" dirty="0" smtClean="0"/>
              <a:t>curso tendrá una duración de 20 horas y se ofrecerá a los primeros </a:t>
            </a:r>
            <a:r>
              <a:rPr lang="es-ES_tradnl" sz="1800" dirty="0" smtClean="0"/>
              <a:t>50 servidores públicos estatales y municipales </a:t>
            </a:r>
            <a:r>
              <a:rPr lang="es-ES_tradnl" sz="1800" dirty="0" smtClean="0"/>
              <a:t>que envíen su solicitud de registro. La </a:t>
            </a:r>
            <a:r>
              <a:rPr lang="es-ES_tradnl" sz="1800" dirty="0" smtClean="0"/>
              <a:t>DIDE </a:t>
            </a:r>
            <a:r>
              <a:rPr lang="es-ES_tradnl" sz="1800" dirty="0" smtClean="0"/>
              <a:t>ha contratado, para impartir dicho curso, a Servicios de Consultoría Especializados, S.C., empresa que, además, emitirá las constancias respectivas. Las clases se llevarán a cabo en las instalaciones de la </a:t>
            </a:r>
            <a:r>
              <a:rPr lang="es-ES_tradnl" sz="1800" dirty="0" smtClean="0"/>
              <a:t>DIDE </a:t>
            </a:r>
            <a:r>
              <a:rPr lang="es-ES_tradnl" sz="1800" dirty="0" smtClean="0"/>
              <a:t>durante la semana del </a:t>
            </a:r>
            <a:r>
              <a:rPr lang="es-ES_tradnl" sz="1800" dirty="0" smtClean="0"/>
              <a:t>15 </a:t>
            </a:r>
            <a:r>
              <a:rPr lang="es-ES_tradnl" sz="1800" dirty="0" smtClean="0"/>
              <a:t>al </a:t>
            </a:r>
            <a:r>
              <a:rPr lang="es-ES_tradnl" sz="1800" dirty="0" smtClean="0"/>
              <a:t>19 </a:t>
            </a:r>
            <a:r>
              <a:rPr lang="es-ES_tradnl" sz="1800" dirty="0" smtClean="0"/>
              <a:t>de </a:t>
            </a:r>
            <a:r>
              <a:rPr lang="es-ES_tradnl" sz="1800" dirty="0" smtClean="0"/>
              <a:t>febrero </a:t>
            </a:r>
            <a:r>
              <a:rPr lang="es-ES_tradnl" sz="1800" dirty="0" smtClean="0"/>
              <a:t>de </a:t>
            </a:r>
            <a:r>
              <a:rPr lang="es-ES_tradnl" sz="1800" dirty="0" smtClean="0"/>
              <a:t>2020, </a:t>
            </a:r>
            <a:r>
              <a:rPr lang="es-ES_tradnl" sz="1800" dirty="0" smtClean="0"/>
              <a:t>en un horario de 15:00hrs a 19:00hrs</a:t>
            </a:r>
            <a:r>
              <a:rPr lang="es-ES" sz="1800" dirty="0" smtClean="0"/>
              <a:t/>
            </a:r>
            <a:br>
              <a:rPr lang="es-ES" sz="1800" dirty="0" smtClean="0"/>
            </a:br>
            <a:r>
              <a:rPr lang="es-ES_tradnl" sz="1800" dirty="0" smtClean="0"/>
              <a:t> </a:t>
            </a:r>
            <a:r>
              <a:rPr lang="es-ES" sz="1800" dirty="0" smtClean="0"/>
              <a:t/>
            </a:r>
            <a:br>
              <a:rPr lang="es-ES" sz="1800" dirty="0" smtClean="0"/>
            </a:br>
            <a:r>
              <a:rPr lang="es-ES_tradnl" sz="1800" dirty="0" smtClean="0"/>
              <a:t>Su jefe se encuentra sumamente preocupado por proteger los datos personales. Por este motivo, quiere poner a disposición de los asistentes al curso, en la mesa de registro, el Aviso de Privacidad.  Dado que usted tomó recientemente el curso sobre </a:t>
            </a:r>
            <a:r>
              <a:rPr lang="es-ES_tradnl" sz="1800" dirty="0" smtClean="0"/>
              <a:t>el Aviso de Privacidad previsto en la Ley de </a:t>
            </a:r>
            <a:r>
              <a:rPr lang="es-ES_tradnl" sz="1800" dirty="0" smtClean="0"/>
              <a:t>Protección de Datos Personales </a:t>
            </a:r>
            <a:r>
              <a:rPr lang="es-ES_tradnl" sz="1800" dirty="0" smtClean="0"/>
              <a:t>del Estado de Chihuahua y </a:t>
            </a:r>
            <a:r>
              <a:rPr lang="es-ES_tradnl" sz="1800" dirty="0" smtClean="0"/>
              <a:t>sus Lineamientos, le ha pedido que, por favor, lo apoye con esta encomienda.</a:t>
            </a:r>
            <a:r>
              <a:rPr lang="es-ES" sz="1800" dirty="0" smtClean="0"/>
              <a:t/>
            </a:r>
            <a:br>
              <a:rPr lang="es-ES" sz="1800" dirty="0" smtClean="0"/>
            </a:br>
            <a:r>
              <a:rPr lang="es-ES_tradnl" sz="1800" dirty="0" smtClean="0"/>
              <a:t> </a:t>
            </a:r>
            <a:r>
              <a:rPr lang="es-ES" sz="1800" dirty="0" smtClean="0"/>
              <a:t/>
            </a:r>
            <a:br>
              <a:rPr lang="es-ES" sz="1800" dirty="0" smtClean="0"/>
            </a:br>
            <a:r>
              <a:rPr lang="es-ES_tradnl" sz="1800" dirty="0" smtClean="0"/>
              <a:t>Con base en los conocimientos vistos en el curso formule un modelo de Aviso de Privacidad, explicando los elementos incluidos en </a:t>
            </a:r>
            <a:r>
              <a:rPr lang="es-ES_tradnl" sz="1800" dirty="0" smtClean="0"/>
              <a:t>dicho </a:t>
            </a:r>
            <a:r>
              <a:rPr lang="es-ES_tradnl" sz="1800" dirty="0" smtClean="0"/>
              <a:t>modelo. </a:t>
            </a:r>
            <a:r>
              <a:rPr lang="es-ES" sz="1800" dirty="0" smtClean="0"/>
              <a:t/>
            </a:r>
            <a:br>
              <a:rPr lang="es-ES" sz="1800" dirty="0" smtClean="0"/>
            </a:br>
            <a:endParaRPr lang="es-MX" sz="1800" b="1" dirty="0">
              <a:solidFill>
                <a:schemeClr val="tx1"/>
              </a:solidFill>
              <a:latin typeface="Calibri" pitchFamily="34" charset="0"/>
            </a:endParaRPr>
          </a:p>
        </p:txBody>
      </p:sp>
      <p:pic>
        <p:nvPicPr>
          <p:cNvPr id="4" name="Picture 2" descr="Resultado de imagen para logo ibero">
            <a:extLst>
              <a:ext uri="{FF2B5EF4-FFF2-40B4-BE49-F238E27FC236}">
                <a16:creationId xmlns="" xmlns:a16="http://schemas.microsoft.com/office/drawing/2014/main" id="{190C8E0F-01BA-3448-88FD-71CC38507F95}"/>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9447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DF82632-9962-C74C-8E8D-D78EA2AD5C4A}"/>
              </a:ext>
            </a:extLst>
          </p:cNvPr>
          <p:cNvSpPr/>
          <p:nvPr/>
        </p:nvSpPr>
        <p:spPr>
          <a:xfrm>
            <a:off x="4340932" y="4437113"/>
            <a:ext cx="3510136" cy="461665"/>
          </a:xfrm>
          <a:prstGeom prst="rect">
            <a:avLst/>
          </a:prstGeom>
        </p:spPr>
        <p:txBody>
          <a:bodyPr wrap="square">
            <a:spAutoFit/>
          </a:bodyPr>
          <a:lstStyle/>
          <a:p>
            <a:pPr algn="ctr"/>
            <a:r>
              <a:rPr lang="es-ES" sz="2400" dirty="0" err="1"/>
              <a:t>diego.garcia@ibero.mx</a:t>
            </a:r>
            <a:endParaRPr lang="es-ES" sz="2400" dirty="0"/>
          </a:p>
        </p:txBody>
      </p:sp>
      <p:pic>
        <p:nvPicPr>
          <p:cNvPr id="4" name="Imagen 3">
            <a:extLst>
              <a:ext uri="{FF2B5EF4-FFF2-40B4-BE49-F238E27FC236}">
                <a16:creationId xmlns="" xmlns:a16="http://schemas.microsoft.com/office/drawing/2014/main" id="{92F7BC2A-3F4A-6645-8968-B12509B5690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45366" y="1589892"/>
            <a:ext cx="3101268" cy="2238179"/>
          </a:xfrm>
          <a:prstGeom prst="rect">
            <a:avLst/>
          </a:prstGeom>
        </p:spPr>
      </p:pic>
      <p:pic>
        <p:nvPicPr>
          <p:cNvPr id="3" name="Imagen 2">
            <a:extLst>
              <a:ext uri="{FF2B5EF4-FFF2-40B4-BE49-F238E27FC236}">
                <a16:creationId xmlns="" xmlns:a16="http://schemas.microsoft.com/office/drawing/2014/main" id="{05148B00-792C-E740-A4AD-90732A840A68}"/>
              </a:ext>
            </a:extLst>
          </p:cNvPr>
          <p:cNvPicPr>
            <a:picLocks noChangeAspect="1"/>
          </p:cNvPicPr>
          <p:nvPr/>
        </p:nvPicPr>
        <p:blipFill rotWithShape="1">
          <a:blip r:embed="rId3">
            <a:clrChange>
              <a:clrFrom>
                <a:srgbClr val="F2F2F2"/>
              </a:clrFrom>
              <a:clrTo>
                <a:srgbClr val="F2F2F2">
                  <a:alpha val="0"/>
                </a:srgbClr>
              </a:clrTo>
            </a:clrChange>
          </a:blip>
          <a:srcRect l="22005" t="10322" r="23054" b="10322"/>
          <a:stretch/>
        </p:blipFill>
        <p:spPr>
          <a:xfrm>
            <a:off x="5165208" y="5224677"/>
            <a:ext cx="266663" cy="216737"/>
          </a:xfrm>
          <a:prstGeom prst="rect">
            <a:avLst/>
          </a:prstGeom>
        </p:spPr>
      </p:pic>
      <p:sp>
        <p:nvSpPr>
          <p:cNvPr id="5" name="Rectángulo 4">
            <a:extLst>
              <a:ext uri="{FF2B5EF4-FFF2-40B4-BE49-F238E27FC236}">
                <a16:creationId xmlns="" xmlns:a16="http://schemas.microsoft.com/office/drawing/2014/main" id="{6348273C-65B5-B247-9D4D-42D331274BA2}"/>
              </a:ext>
            </a:extLst>
          </p:cNvPr>
          <p:cNvSpPr/>
          <p:nvPr/>
        </p:nvSpPr>
        <p:spPr>
          <a:xfrm>
            <a:off x="5493110" y="5093334"/>
            <a:ext cx="1205779" cy="461665"/>
          </a:xfrm>
          <a:prstGeom prst="rect">
            <a:avLst/>
          </a:prstGeom>
        </p:spPr>
        <p:txBody>
          <a:bodyPr wrap="none">
            <a:spAutoFit/>
          </a:bodyPr>
          <a:lstStyle/>
          <a:p>
            <a:pPr algn="ctr"/>
            <a:r>
              <a:rPr lang="es-ES" dirty="0"/>
              <a:t>@</a:t>
            </a:r>
            <a:r>
              <a:rPr lang="es-ES" sz="2400" dirty="0" err="1"/>
              <a:t>dgricci</a:t>
            </a:r>
            <a:endParaRPr lang="es-ES" sz="2400" dirty="0"/>
          </a:p>
        </p:txBody>
      </p:sp>
    </p:spTree>
    <p:extLst>
      <p:ext uri="{BB962C8B-B14F-4D97-AF65-F5344CB8AC3E}">
        <p14:creationId xmlns="" xmlns:p14="http://schemas.microsoft.com/office/powerpoint/2010/main" val="134135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LineDrawing/>
                    </a14:imgEffect>
                    <a14:imgEffect>
                      <a14:sharpenSoften amount="-51000"/>
                    </a14:imgEffect>
                    <a14:imgEffect>
                      <a14:saturation sat="70000"/>
                    </a14:imgEffect>
                    <a14:imgEffect>
                      <a14:brightnessContrast contrast="-14000"/>
                    </a14:imgEffect>
                  </a14:imgLayer>
                </a14:imgProps>
              </a:ext>
            </a:extLst>
          </a:blip>
          <a:srcRect/>
          <a:stretch>
            <a:fillRect/>
          </a:stretch>
        </p:blipFill>
        <p:spPr bwMode="auto">
          <a:xfrm>
            <a:off x="1295467" y="1916832"/>
            <a:ext cx="10177131" cy="3721224"/>
          </a:xfrm>
          <a:prstGeom prst="rect">
            <a:avLst/>
          </a:prstGeom>
          <a:noFill/>
          <a:ln w="9525">
            <a:noFill/>
            <a:miter lim="800000"/>
            <a:headEnd/>
            <a:tailEnd/>
          </a:ln>
          <a:effectLst>
            <a:softEdge rad="127000"/>
          </a:effectLst>
        </p:spPr>
      </p:pic>
      <p:sp>
        <p:nvSpPr>
          <p:cNvPr id="4098" name="Rectangle 2"/>
          <p:cNvSpPr>
            <a:spLocks noGrp="1" noChangeArrowheads="1"/>
          </p:cNvSpPr>
          <p:nvPr>
            <p:ph type="title"/>
          </p:nvPr>
        </p:nvSpPr>
        <p:spPr>
          <a:xfrm>
            <a:off x="3983766" y="1349178"/>
            <a:ext cx="6241652" cy="567655"/>
          </a:xfrm>
        </p:spPr>
        <p:txBody>
          <a:bodyPr>
            <a:normAutofit/>
          </a:bodyPr>
          <a:lstStyle/>
          <a:p>
            <a:pPr eaLnBrk="1" hangingPunct="1"/>
            <a:r>
              <a:rPr lang="es-MX" sz="2800" b="1" dirty="0">
                <a:solidFill>
                  <a:schemeClr val="tx1"/>
                </a:solidFill>
                <a:latin typeface="Calibri" pitchFamily="34" charset="0"/>
              </a:rPr>
              <a:t>Protección de Datos Personales</a:t>
            </a:r>
            <a:endParaRPr lang="es-ES" sz="2800" b="1" dirty="0">
              <a:solidFill>
                <a:schemeClr val="tx1"/>
              </a:solidFill>
              <a:latin typeface="Calibri" pitchFamily="34" charset="0"/>
            </a:endParaRPr>
          </a:p>
        </p:txBody>
      </p:sp>
      <p:sp>
        <p:nvSpPr>
          <p:cNvPr id="4099" name="Rectangle 3"/>
          <p:cNvSpPr>
            <a:spLocks noGrp="1" noChangeArrowheads="1"/>
          </p:cNvSpPr>
          <p:nvPr>
            <p:ph idx="1"/>
          </p:nvPr>
        </p:nvSpPr>
        <p:spPr>
          <a:xfrm>
            <a:off x="911424" y="2276872"/>
            <a:ext cx="10657184" cy="4320480"/>
          </a:xfrm>
        </p:spPr>
        <p:txBody>
          <a:bodyPr>
            <a:normAutofit fontScale="25000" lnSpcReduction="20000"/>
          </a:bodyPr>
          <a:lstStyle/>
          <a:p>
            <a:pPr eaLnBrk="1" hangingPunct="1"/>
            <a:endParaRPr lang="es-MX" sz="7400" dirty="0">
              <a:latin typeface="Calibri" pitchFamily="34" charset="0"/>
            </a:endParaRPr>
          </a:p>
          <a:p>
            <a:pPr eaLnBrk="1" hangingPunct="1"/>
            <a:r>
              <a:rPr lang="es-MX" sz="8400" dirty="0">
                <a:latin typeface="Calibri" pitchFamily="34" charset="0"/>
              </a:rPr>
              <a:t>Surge con la Sociedad de la Información en el mundo industrializado durante los años 70.</a:t>
            </a:r>
          </a:p>
          <a:p>
            <a:pPr eaLnBrk="1" hangingPunct="1">
              <a:buNone/>
            </a:pPr>
            <a:endParaRPr lang="es-MX" sz="8400" dirty="0">
              <a:latin typeface="Calibri" pitchFamily="34" charset="0"/>
            </a:endParaRPr>
          </a:p>
          <a:p>
            <a:pPr eaLnBrk="1" hangingPunct="1"/>
            <a:r>
              <a:rPr lang="es-MX" sz="8400" dirty="0">
                <a:latin typeface="Calibri" pitchFamily="34" charset="0"/>
              </a:rPr>
              <a:t>Busca proteger la privacidad, dignidad y autonomía de las personas.</a:t>
            </a:r>
          </a:p>
          <a:p>
            <a:pPr eaLnBrk="1" hangingPunct="1">
              <a:buNone/>
            </a:pPr>
            <a:endParaRPr lang="es-MX" sz="8400" dirty="0">
              <a:latin typeface="Calibri" pitchFamily="34" charset="0"/>
            </a:endParaRPr>
          </a:p>
          <a:p>
            <a:pPr eaLnBrk="1" hangingPunct="1"/>
            <a:r>
              <a:rPr lang="es-MX" sz="8400" dirty="0">
                <a:latin typeface="Calibri" pitchFamily="34" charset="0"/>
              </a:rPr>
              <a:t>Facilita el tratamiento de la información personal que hacen las organizaciones públicas y privadas.</a:t>
            </a:r>
          </a:p>
          <a:p>
            <a:pPr algn="ctr" eaLnBrk="1" hangingPunct="1">
              <a:buNone/>
            </a:pPr>
            <a:endParaRPr lang="es-MX" sz="7400" i="1" dirty="0">
              <a:solidFill>
                <a:schemeClr val="accent1"/>
              </a:solidFill>
              <a:latin typeface="Calibri" pitchFamily="34" charset="0"/>
            </a:endParaRPr>
          </a:p>
          <a:p>
            <a:pPr algn="ctr" eaLnBrk="1" hangingPunct="1">
              <a:buNone/>
            </a:pPr>
            <a:endParaRPr lang="es-MX" sz="7400" i="1" dirty="0">
              <a:solidFill>
                <a:schemeClr val="accent1"/>
              </a:solidFill>
              <a:latin typeface="Calibri" pitchFamily="34" charset="0"/>
            </a:endParaRPr>
          </a:p>
          <a:p>
            <a:pPr algn="ctr" eaLnBrk="1" hangingPunct="1">
              <a:buNone/>
            </a:pPr>
            <a:endParaRPr lang="es-MX" sz="7400" i="1" dirty="0">
              <a:solidFill>
                <a:srgbClr val="FF0000"/>
              </a:solidFill>
              <a:latin typeface="Calibri" pitchFamily="34" charset="0"/>
            </a:endParaRPr>
          </a:p>
          <a:p>
            <a:pPr algn="ctr" eaLnBrk="1" hangingPunct="1">
              <a:buNone/>
            </a:pPr>
            <a:r>
              <a:rPr lang="es-MX" sz="7200" i="1" dirty="0">
                <a:solidFill>
                  <a:srgbClr val="FF0000"/>
                </a:solidFill>
                <a:latin typeface="Calibri" pitchFamily="34" charset="0"/>
              </a:rPr>
              <a:t>Política pública adoptada frente al creciente uso de las tecnologías  de la información</a:t>
            </a:r>
            <a:endParaRPr lang="es-MX" sz="7200" dirty="0">
              <a:solidFill>
                <a:srgbClr val="FF0000"/>
              </a:solidFill>
              <a:latin typeface="Calibri" pitchFamily="34" charset="0"/>
            </a:endParaRPr>
          </a:p>
          <a:p>
            <a:pPr eaLnBrk="1" hangingPunct="1">
              <a:buFontTx/>
              <a:buNone/>
            </a:pPr>
            <a:endParaRPr lang="es-MX" sz="2400" dirty="0"/>
          </a:p>
          <a:p>
            <a:pPr eaLnBrk="1" hangingPunct="1"/>
            <a:endParaRPr lang="es-MX" sz="2400" dirty="0"/>
          </a:p>
          <a:p>
            <a:pPr eaLnBrk="1" hangingPunct="1"/>
            <a:endParaRPr lang="es-MX" sz="2400" dirty="0"/>
          </a:p>
          <a:p>
            <a:pPr eaLnBrk="1" hangingPunct="1"/>
            <a:endParaRPr lang="es-ES" sz="2400" dirty="0"/>
          </a:p>
        </p:txBody>
      </p:sp>
      <p:sp>
        <p:nvSpPr>
          <p:cNvPr id="7" name="Oval 4"/>
          <p:cNvSpPr>
            <a:spLocks noChangeArrowheads="1"/>
          </p:cNvSpPr>
          <p:nvPr/>
        </p:nvSpPr>
        <p:spPr bwMode="auto">
          <a:xfrm>
            <a:off x="527381" y="72406"/>
            <a:ext cx="3264363" cy="2276475"/>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s-MX" sz="2200" b="1" dirty="0">
                <a:solidFill>
                  <a:schemeClr val="bg1"/>
                </a:solidFill>
                <a:latin typeface="Calibri" pitchFamily="34" charset="0"/>
              </a:rPr>
              <a:t>Defensa de la </a:t>
            </a:r>
          </a:p>
          <a:p>
            <a:pPr algn="ctr"/>
            <a:r>
              <a:rPr lang="es-MX" sz="2200" b="1" dirty="0">
                <a:solidFill>
                  <a:schemeClr val="bg1"/>
                </a:solidFill>
                <a:latin typeface="Calibri" pitchFamily="34" charset="0"/>
              </a:rPr>
              <a:t>información </a:t>
            </a:r>
          </a:p>
          <a:p>
            <a:pPr algn="ctr"/>
            <a:r>
              <a:rPr lang="es-MX" sz="2200" b="1" dirty="0">
                <a:solidFill>
                  <a:schemeClr val="bg1"/>
                </a:solidFill>
                <a:latin typeface="Calibri" pitchFamily="34" charset="0"/>
              </a:rPr>
              <a:t>personal</a:t>
            </a:r>
            <a:endParaRPr lang="en-US" sz="2200" b="1" dirty="0">
              <a:solidFill>
                <a:schemeClr val="bg1"/>
              </a:solidFill>
              <a:latin typeface="Calibri" pitchFamily="34" charset="0"/>
            </a:endParaRPr>
          </a:p>
        </p:txBody>
      </p:sp>
      <p:pic>
        <p:nvPicPr>
          <p:cNvPr id="6" name="Picture 2" descr="Resultado de imagen para logo ibero">
            <a:extLst>
              <a:ext uri="{FF2B5EF4-FFF2-40B4-BE49-F238E27FC236}">
                <a16:creationId xmlns="" xmlns:a16="http://schemas.microsoft.com/office/drawing/2014/main" id="{4D25DDAF-84D7-D54A-AA38-CC4184CFE647}"/>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817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83766" y="1276351"/>
            <a:ext cx="7680852" cy="1000125"/>
          </a:xfrm>
        </p:spPr>
        <p:txBody>
          <a:bodyPr>
            <a:normAutofit/>
          </a:bodyPr>
          <a:lstStyle/>
          <a:p>
            <a:pPr eaLnBrk="1" hangingPunct="1"/>
            <a:r>
              <a:rPr lang="es-MX" sz="2800" b="1" dirty="0">
                <a:solidFill>
                  <a:schemeClr val="tx1"/>
                </a:solidFill>
                <a:latin typeface="Calibri" pitchFamily="34" charset="0"/>
              </a:rPr>
              <a:t>Derecho a la Protección de Datos Personales</a:t>
            </a:r>
            <a:endParaRPr lang="es-ES" sz="2800" b="1" dirty="0">
              <a:solidFill>
                <a:schemeClr val="tx1"/>
              </a:solidFill>
              <a:latin typeface="Calibri" pitchFamily="34" charset="0"/>
            </a:endParaRPr>
          </a:p>
        </p:txBody>
      </p:sp>
      <p:sp>
        <p:nvSpPr>
          <p:cNvPr id="4099" name="Rectangle 3"/>
          <p:cNvSpPr>
            <a:spLocks noGrp="1" noChangeArrowheads="1"/>
          </p:cNvSpPr>
          <p:nvPr>
            <p:ph idx="1"/>
          </p:nvPr>
        </p:nvSpPr>
        <p:spPr>
          <a:xfrm>
            <a:off x="719403" y="2564904"/>
            <a:ext cx="10944787" cy="3816424"/>
          </a:xfrm>
        </p:spPr>
        <p:txBody>
          <a:bodyPr>
            <a:normAutofit/>
          </a:bodyPr>
          <a:lstStyle/>
          <a:p>
            <a:pPr algn="just" eaLnBrk="1" hangingPunct="1"/>
            <a:r>
              <a:rPr lang="es-MX" sz="2100" dirty="0">
                <a:latin typeface="Calibri" pitchFamily="34" charset="0"/>
              </a:rPr>
              <a:t>Ha venido surgiendo en diversos países (incluido México) como un derecho autónomo e independiente del derecho a la privacidad.</a:t>
            </a:r>
          </a:p>
          <a:p>
            <a:pPr algn="just" eaLnBrk="1" hangingPunct="1"/>
            <a:endParaRPr lang="es-MX" sz="2100" dirty="0">
              <a:latin typeface="Calibri" pitchFamily="34" charset="0"/>
            </a:endParaRPr>
          </a:p>
          <a:p>
            <a:pPr algn="just" eaLnBrk="1" hangingPunct="1"/>
            <a:r>
              <a:rPr lang="es-MX" sz="2100" dirty="0">
                <a:latin typeface="Calibri" pitchFamily="34" charset="0"/>
              </a:rPr>
              <a:t>Le confiere a las personas control sobre su información personal.</a:t>
            </a:r>
          </a:p>
          <a:p>
            <a:pPr algn="just" eaLnBrk="1" hangingPunct="1">
              <a:buNone/>
            </a:pPr>
            <a:endParaRPr lang="es-MX" sz="2100" dirty="0">
              <a:latin typeface="Calibri" pitchFamily="34" charset="0"/>
            </a:endParaRPr>
          </a:p>
          <a:p>
            <a:pPr algn="just" eaLnBrk="1" hangingPunct="1"/>
            <a:r>
              <a:rPr lang="es-MX" sz="2100" dirty="0">
                <a:latin typeface="Calibri" pitchFamily="34" charset="0"/>
              </a:rPr>
              <a:t>Faculta al individuo a decidir quién, cómo, cuándo y hasta que punto utilizará su información personal.</a:t>
            </a:r>
          </a:p>
          <a:p>
            <a:pPr algn="ctr" eaLnBrk="1" hangingPunct="1">
              <a:buFontTx/>
              <a:buNone/>
            </a:pPr>
            <a:endParaRPr lang="es-MX" sz="2800" i="1" dirty="0">
              <a:solidFill>
                <a:srgbClr val="FF0000"/>
              </a:solidFill>
              <a:latin typeface="Calibri" pitchFamily="34" charset="0"/>
            </a:endParaRPr>
          </a:p>
          <a:p>
            <a:pPr algn="ctr" eaLnBrk="1" hangingPunct="1">
              <a:buFontTx/>
              <a:buNone/>
            </a:pPr>
            <a:r>
              <a:rPr lang="es-MX" sz="1800" i="1" dirty="0">
                <a:solidFill>
                  <a:srgbClr val="FF0000"/>
                </a:solidFill>
                <a:latin typeface="Calibri" pitchFamily="34" charset="0"/>
              </a:rPr>
              <a:t>Protege la dimensión informativa de nuestra vida privada</a:t>
            </a:r>
          </a:p>
          <a:p>
            <a:pPr eaLnBrk="1" hangingPunct="1">
              <a:buFontTx/>
              <a:buNone/>
            </a:pPr>
            <a:endParaRPr lang="es-MX" sz="2400" dirty="0">
              <a:solidFill>
                <a:srgbClr val="777777"/>
              </a:solidFill>
              <a:latin typeface="Calibri" pitchFamily="34" charset="0"/>
            </a:endParaRPr>
          </a:p>
          <a:p>
            <a:pPr eaLnBrk="1" hangingPunct="1">
              <a:buFontTx/>
              <a:buNone/>
            </a:pPr>
            <a:endParaRPr lang="es-MX" sz="2400" dirty="0">
              <a:solidFill>
                <a:srgbClr val="777777"/>
              </a:solidFill>
              <a:latin typeface="Calibri" pitchFamily="34" charset="0"/>
            </a:endParaRPr>
          </a:p>
          <a:p>
            <a:pPr eaLnBrk="1" hangingPunct="1">
              <a:buFontTx/>
              <a:buNone/>
            </a:pPr>
            <a:endParaRPr lang="es-MX" sz="2400" dirty="0">
              <a:latin typeface="Calibri" pitchFamily="34" charset="0"/>
            </a:endParaRPr>
          </a:p>
          <a:p>
            <a:pPr eaLnBrk="1" hangingPunct="1"/>
            <a:endParaRPr lang="es-MX" sz="2400" dirty="0"/>
          </a:p>
          <a:p>
            <a:pPr eaLnBrk="1" hangingPunct="1"/>
            <a:endParaRPr lang="es-MX" sz="2400" dirty="0"/>
          </a:p>
          <a:p>
            <a:pPr eaLnBrk="1" hangingPunct="1"/>
            <a:endParaRPr lang="es-ES" sz="2400" dirty="0"/>
          </a:p>
        </p:txBody>
      </p:sp>
      <p:sp>
        <p:nvSpPr>
          <p:cNvPr id="6" name="Oval 4"/>
          <p:cNvSpPr>
            <a:spLocks noChangeArrowheads="1"/>
          </p:cNvSpPr>
          <p:nvPr/>
        </p:nvSpPr>
        <p:spPr bwMode="auto">
          <a:xfrm>
            <a:off x="335360" y="116633"/>
            <a:ext cx="3264363" cy="2276475"/>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s-MX" sz="2200" b="1" dirty="0">
                <a:solidFill>
                  <a:schemeClr val="bg1"/>
                </a:solidFill>
                <a:latin typeface="Calibri" pitchFamily="34" charset="0"/>
              </a:rPr>
              <a:t>Poder a </a:t>
            </a:r>
          </a:p>
          <a:p>
            <a:pPr algn="ctr"/>
            <a:r>
              <a:rPr lang="es-MX" sz="2200" b="1" dirty="0">
                <a:solidFill>
                  <a:schemeClr val="bg1"/>
                </a:solidFill>
                <a:latin typeface="Calibri" pitchFamily="34" charset="0"/>
              </a:rPr>
              <a:t>los ciudadanos</a:t>
            </a:r>
            <a:endParaRPr lang="en-US" sz="2200" b="1" dirty="0">
              <a:solidFill>
                <a:schemeClr val="bg1"/>
              </a:solidFill>
              <a:latin typeface="Calibri" pitchFamily="34" charset="0"/>
            </a:endParaRPr>
          </a:p>
        </p:txBody>
      </p:sp>
      <p:pic>
        <p:nvPicPr>
          <p:cNvPr id="5" name="Picture 2" descr="Resultado de imagen para logo ibero">
            <a:extLst>
              <a:ext uri="{FF2B5EF4-FFF2-40B4-BE49-F238E27FC236}">
                <a16:creationId xmlns="" xmlns:a16="http://schemas.microsoft.com/office/drawing/2014/main" id="{4D25DDAF-84D7-D54A-AA38-CC4184CFE647}"/>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9935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83766" y="1254869"/>
            <a:ext cx="7680852" cy="1000125"/>
          </a:xfrm>
        </p:spPr>
        <p:txBody>
          <a:bodyPr>
            <a:normAutofit/>
          </a:bodyPr>
          <a:lstStyle/>
          <a:p>
            <a:pPr eaLnBrk="1" hangingPunct="1"/>
            <a:r>
              <a:rPr lang="es-MX" sz="2800" b="1" dirty="0">
                <a:solidFill>
                  <a:schemeClr val="tx1"/>
                </a:solidFill>
                <a:latin typeface="Calibri" pitchFamily="34" charset="0"/>
              </a:rPr>
              <a:t>Derecho a la Protección de Datos Personales (2)</a:t>
            </a:r>
            <a:endParaRPr lang="es-ES" sz="2800" b="1" dirty="0">
              <a:solidFill>
                <a:schemeClr val="tx1"/>
              </a:solidFill>
              <a:latin typeface="Calibri" pitchFamily="34" charset="0"/>
            </a:endParaRPr>
          </a:p>
        </p:txBody>
      </p:sp>
      <p:sp>
        <p:nvSpPr>
          <p:cNvPr id="4099" name="Rectangle 3"/>
          <p:cNvSpPr>
            <a:spLocks noGrp="1" noChangeArrowheads="1"/>
          </p:cNvSpPr>
          <p:nvPr>
            <p:ph idx="1"/>
          </p:nvPr>
        </p:nvSpPr>
        <p:spPr>
          <a:xfrm>
            <a:off x="719403" y="2492896"/>
            <a:ext cx="11040797" cy="4032448"/>
          </a:xfrm>
        </p:spPr>
        <p:txBody>
          <a:bodyPr>
            <a:normAutofit/>
          </a:bodyPr>
          <a:lstStyle/>
          <a:p>
            <a:pPr algn="just" eaLnBrk="1" hangingPunct="1"/>
            <a:r>
              <a:rPr lang="es-MX" sz="2100" dirty="0">
                <a:latin typeface="Calibri" pitchFamily="34" charset="0"/>
              </a:rPr>
              <a:t>No es derecho absoluto.</a:t>
            </a:r>
          </a:p>
          <a:p>
            <a:pPr algn="just" eaLnBrk="1" hangingPunct="1">
              <a:buNone/>
            </a:pPr>
            <a:endParaRPr lang="es-MX" sz="2100" dirty="0">
              <a:latin typeface="Calibri" pitchFamily="34" charset="0"/>
            </a:endParaRPr>
          </a:p>
          <a:p>
            <a:pPr algn="just" eaLnBrk="1" hangingPunct="1"/>
            <a:r>
              <a:rPr lang="es-MX" sz="2100" dirty="0">
                <a:latin typeface="Calibri" pitchFamily="34" charset="0"/>
              </a:rPr>
              <a:t>Sólo admite aquellas restricciones </a:t>
            </a:r>
            <a:r>
              <a:rPr lang="es-MX" sz="2100" i="1" dirty="0">
                <a:latin typeface="Calibri" pitchFamily="34" charset="0"/>
              </a:rPr>
              <a:t>prescritas en ley</a:t>
            </a:r>
            <a:r>
              <a:rPr lang="es-MX" sz="2100" dirty="0">
                <a:latin typeface="Calibri" pitchFamily="34" charset="0"/>
              </a:rPr>
              <a:t> que resulten razonables en una sociedad democrática: seguridad nacional, seguridad pública, preservación de la salud, prevención del delito y la protección de los derechos y libertades de los demás.</a:t>
            </a:r>
          </a:p>
          <a:p>
            <a:pPr eaLnBrk="1" hangingPunct="1">
              <a:buNone/>
            </a:pPr>
            <a:endParaRPr lang="es-MX" dirty="0">
              <a:latin typeface="Calibri" pitchFamily="34" charset="0"/>
            </a:endParaRPr>
          </a:p>
          <a:p>
            <a:pPr algn="ctr" eaLnBrk="1" hangingPunct="1">
              <a:buFontTx/>
              <a:buNone/>
            </a:pPr>
            <a:endParaRPr lang="es-MX" i="1" dirty="0">
              <a:latin typeface="Calibri" pitchFamily="34" charset="0"/>
            </a:endParaRPr>
          </a:p>
          <a:p>
            <a:pPr algn="ctr" eaLnBrk="1" hangingPunct="1">
              <a:buFontTx/>
              <a:buNone/>
            </a:pPr>
            <a:r>
              <a:rPr lang="es-MX" i="1" dirty="0">
                <a:latin typeface="Calibri" pitchFamily="34" charset="0"/>
              </a:rPr>
              <a:t> </a:t>
            </a:r>
            <a:r>
              <a:rPr lang="es-MX" sz="1800" i="1" dirty="0">
                <a:solidFill>
                  <a:srgbClr val="FF0000"/>
                </a:solidFill>
                <a:latin typeface="Calibri" pitchFamily="34" charset="0"/>
              </a:rPr>
              <a:t>Su ejercicio se limita sólo por excepción</a:t>
            </a:r>
            <a:endParaRPr lang="es-MX" sz="1800" dirty="0">
              <a:solidFill>
                <a:srgbClr val="FF0000"/>
              </a:solidFill>
              <a:latin typeface="Calibri" pitchFamily="34" charset="0"/>
            </a:endParaRPr>
          </a:p>
          <a:p>
            <a:pPr eaLnBrk="1" hangingPunct="1"/>
            <a:endParaRPr lang="es-ES" sz="2400" dirty="0"/>
          </a:p>
        </p:txBody>
      </p:sp>
      <p:sp>
        <p:nvSpPr>
          <p:cNvPr id="4101" name="Text Box 5"/>
          <p:cNvSpPr txBox="1">
            <a:spLocks noChangeArrowheads="1"/>
          </p:cNvSpPr>
          <p:nvPr/>
        </p:nvSpPr>
        <p:spPr bwMode="auto">
          <a:xfrm>
            <a:off x="239184" y="620713"/>
            <a:ext cx="3158067" cy="2074862"/>
          </a:xfrm>
          <a:prstGeom prst="rect">
            <a:avLst/>
          </a:prstGeom>
          <a:noFill/>
          <a:ln w="9525">
            <a:noFill/>
            <a:miter lim="800000"/>
            <a:headEnd/>
            <a:tailEnd/>
          </a:ln>
        </p:spPr>
        <p:txBody>
          <a:bodyPr>
            <a:spAutoFit/>
          </a:bodyPr>
          <a:lstStyle/>
          <a:p>
            <a:pPr algn="ctr"/>
            <a:endParaRPr lang="es-MX" sz="2400" b="1" dirty="0">
              <a:latin typeface="Trebuchet MS" pitchFamily="34" charset="0"/>
            </a:endParaRPr>
          </a:p>
          <a:p>
            <a:pPr algn="ctr"/>
            <a:endParaRPr lang="es-MX" sz="2600" b="1" dirty="0">
              <a:latin typeface="Trebuchet MS" pitchFamily="34" charset="0"/>
            </a:endParaRPr>
          </a:p>
          <a:p>
            <a:pPr algn="ctr"/>
            <a:endParaRPr lang="es-MX" sz="2600" b="1" dirty="0">
              <a:latin typeface="Trebuchet MS" pitchFamily="34" charset="0"/>
            </a:endParaRPr>
          </a:p>
          <a:p>
            <a:pPr algn="ctr"/>
            <a:endParaRPr lang="es-MX" b="1" dirty="0">
              <a:latin typeface="Trebuchet MS" pitchFamily="34" charset="0"/>
            </a:endParaRPr>
          </a:p>
          <a:p>
            <a:pPr algn="ctr"/>
            <a:endParaRPr lang="es-MX" b="1" dirty="0"/>
          </a:p>
          <a:p>
            <a:pPr algn="ctr"/>
            <a:endParaRPr lang="es-ES" b="1" dirty="0"/>
          </a:p>
        </p:txBody>
      </p:sp>
      <p:sp>
        <p:nvSpPr>
          <p:cNvPr id="6" name="Oval 4"/>
          <p:cNvSpPr>
            <a:spLocks noChangeArrowheads="1"/>
          </p:cNvSpPr>
          <p:nvPr/>
        </p:nvSpPr>
        <p:spPr bwMode="auto">
          <a:xfrm>
            <a:off x="335360" y="116633"/>
            <a:ext cx="3264363" cy="2276475"/>
          </a:xfrm>
          <a:prstGeom prst="ellipse">
            <a:avLst/>
          </a:prstGeom>
          <a:solidFill>
            <a:srgbClr val="CC0000"/>
          </a:solidFill>
          <a:ln>
            <a:solidFill>
              <a:srgbClr val="CC0000"/>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s-MX" sz="2200" b="1" dirty="0">
                <a:solidFill>
                  <a:schemeClr val="bg1"/>
                </a:solidFill>
                <a:latin typeface="Calibri" pitchFamily="34" charset="0"/>
              </a:rPr>
              <a:t>Límites </a:t>
            </a:r>
          </a:p>
          <a:p>
            <a:pPr algn="ctr"/>
            <a:r>
              <a:rPr lang="es-MX" sz="2200" b="1" dirty="0">
                <a:solidFill>
                  <a:schemeClr val="bg1"/>
                </a:solidFill>
                <a:latin typeface="Calibri" pitchFamily="34" charset="0"/>
              </a:rPr>
              <a:t>democráticos</a:t>
            </a:r>
            <a:endParaRPr lang="en-US" sz="2200" b="1" dirty="0">
              <a:solidFill>
                <a:schemeClr val="bg1"/>
              </a:solidFill>
              <a:latin typeface="Calibri" pitchFamily="34" charset="0"/>
            </a:endParaRPr>
          </a:p>
        </p:txBody>
      </p:sp>
      <p:pic>
        <p:nvPicPr>
          <p:cNvPr id="7" name="Picture 2" descr="Resultado de imagen para logo ibero">
            <a:extLst>
              <a:ext uri="{FF2B5EF4-FFF2-40B4-BE49-F238E27FC236}">
                <a16:creationId xmlns="" xmlns:a16="http://schemas.microsoft.com/office/drawing/2014/main" id="{4D25DDAF-84D7-D54A-AA38-CC4184CFE647}"/>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579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83767" y="1628801"/>
            <a:ext cx="5760640" cy="611547"/>
          </a:xfrm>
        </p:spPr>
        <p:txBody>
          <a:bodyPr>
            <a:normAutofit/>
          </a:bodyPr>
          <a:lstStyle/>
          <a:p>
            <a:pPr eaLnBrk="1" hangingPunct="1"/>
            <a:r>
              <a:rPr lang="es-MX" sz="2800" b="1" dirty="0">
                <a:solidFill>
                  <a:schemeClr val="tx1"/>
                </a:solidFill>
                <a:latin typeface="Calibri" pitchFamily="34" charset="0"/>
              </a:rPr>
              <a:t>Fundamento Constitucional</a:t>
            </a:r>
            <a:endParaRPr lang="es-ES" sz="2800" b="1" dirty="0">
              <a:solidFill>
                <a:schemeClr val="tx1"/>
              </a:solidFill>
              <a:latin typeface="Calibri" pitchFamily="34" charset="0"/>
            </a:endParaRPr>
          </a:p>
        </p:txBody>
      </p:sp>
      <p:sp>
        <p:nvSpPr>
          <p:cNvPr id="8195" name="Rectangle 3"/>
          <p:cNvSpPr>
            <a:spLocks noGrp="1" noChangeArrowheads="1"/>
          </p:cNvSpPr>
          <p:nvPr>
            <p:ph idx="1"/>
          </p:nvPr>
        </p:nvSpPr>
        <p:spPr>
          <a:xfrm>
            <a:off x="815413" y="2564904"/>
            <a:ext cx="10560744" cy="3888432"/>
          </a:xfrm>
        </p:spPr>
        <p:txBody>
          <a:bodyPr>
            <a:normAutofit/>
          </a:bodyPr>
          <a:lstStyle/>
          <a:p>
            <a:r>
              <a:rPr lang="es-MX" sz="2100" dirty="0">
                <a:latin typeface="Calibri" pitchFamily="34" charset="0"/>
              </a:rPr>
              <a:t>Artículo 16 Constitucional:</a:t>
            </a:r>
          </a:p>
          <a:p>
            <a:pPr marL="365760" lvl="1" indent="0" algn="just">
              <a:buNone/>
            </a:pPr>
            <a:endParaRPr lang="es-MX" sz="2100" dirty="0">
              <a:latin typeface="Calibri" pitchFamily="34" charset="0"/>
            </a:endParaRPr>
          </a:p>
          <a:p>
            <a:pPr marL="365760" lvl="1" indent="0" algn="just">
              <a:buNone/>
            </a:pPr>
            <a:r>
              <a:rPr lang="es-MX" sz="2100" dirty="0">
                <a:latin typeface="Calibri" pitchFamily="34" charset="0"/>
              </a:rPr>
              <a:t>Se reforma en 2009 para darle status constitucional al </a:t>
            </a:r>
            <a:r>
              <a:rPr lang="es-MX" sz="2100" i="1" dirty="0">
                <a:latin typeface="Calibri" pitchFamily="34" charset="0"/>
              </a:rPr>
              <a:t>Derecho a la protección de los datos personales</a:t>
            </a:r>
            <a:r>
              <a:rPr lang="es-MX" sz="2100" dirty="0">
                <a:latin typeface="Calibri" pitchFamily="34" charset="0"/>
              </a:rPr>
              <a:t>. También se reconocen los derechos de acceso, rectificación y cancelación de los datos personales, así como el derecho a manifestar su oposición (Derechos ARCO)</a:t>
            </a:r>
            <a:endParaRPr lang="es-MX" sz="2100" i="1" dirty="0">
              <a:latin typeface="Calibri" pitchFamily="34" charset="0"/>
            </a:endParaRPr>
          </a:p>
          <a:p>
            <a:pPr algn="ctr"/>
            <a:endParaRPr lang="es-MX" sz="2100" i="1" dirty="0">
              <a:solidFill>
                <a:schemeClr val="accent1"/>
              </a:solidFill>
              <a:latin typeface="Calibri" pitchFamily="34" charset="0"/>
            </a:endParaRPr>
          </a:p>
          <a:p>
            <a:pPr marL="0" indent="0" algn="ctr">
              <a:buNone/>
            </a:pPr>
            <a:r>
              <a:rPr lang="es-MX" sz="1800" i="1" dirty="0">
                <a:solidFill>
                  <a:srgbClr val="FF0000"/>
                </a:solidFill>
                <a:latin typeface="Calibri" pitchFamily="34" charset="0"/>
              </a:rPr>
              <a:t>Protección de la privacidad desde el punto de vista informacional </a:t>
            </a:r>
            <a:endParaRPr lang="es-MX" sz="1800" dirty="0">
              <a:solidFill>
                <a:srgbClr val="FF0000"/>
              </a:solidFill>
              <a:latin typeface="Calibri" pitchFamily="34" charset="0"/>
            </a:endParaRPr>
          </a:p>
          <a:p>
            <a:pPr eaLnBrk="1" hangingPunct="1">
              <a:buFontTx/>
              <a:buNone/>
            </a:pPr>
            <a:endParaRPr lang="es-MX" sz="2100" dirty="0">
              <a:solidFill>
                <a:srgbClr val="777777"/>
              </a:solidFill>
              <a:latin typeface="Trebuchet MS" pitchFamily="34" charset="0"/>
            </a:endParaRPr>
          </a:p>
          <a:p>
            <a:pPr eaLnBrk="1" hangingPunct="1">
              <a:buFontTx/>
              <a:buNone/>
            </a:pPr>
            <a:endParaRPr lang="es-MX" sz="2400" dirty="0"/>
          </a:p>
          <a:p>
            <a:pPr eaLnBrk="1" hangingPunct="1"/>
            <a:endParaRPr lang="es-MX" sz="2400" dirty="0"/>
          </a:p>
          <a:p>
            <a:pPr eaLnBrk="1" hangingPunct="1"/>
            <a:endParaRPr lang="es-MX" sz="2400" dirty="0"/>
          </a:p>
          <a:p>
            <a:pPr eaLnBrk="1" hangingPunct="1"/>
            <a:endParaRPr lang="es-ES" sz="2400" dirty="0"/>
          </a:p>
        </p:txBody>
      </p:sp>
      <p:sp>
        <p:nvSpPr>
          <p:cNvPr id="6" name="Oval 4"/>
          <p:cNvSpPr>
            <a:spLocks noChangeArrowheads="1"/>
          </p:cNvSpPr>
          <p:nvPr/>
        </p:nvSpPr>
        <p:spPr bwMode="auto">
          <a:xfrm>
            <a:off x="239349" y="116633"/>
            <a:ext cx="3264363" cy="2276475"/>
          </a:xfrm>
          <a:prstGeom prst="ellipse">
            <a:avLst/>
          </a:prstGeom>
          <a:solidFill>
            <a:srgbClr val="CC0000"/>
          </a:solidFill>
          <a:ln>
            <a:solidFill>
              <a:srgbClr val="CC0000"/>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s-MX" sz="2200" b="1" dirty="0">
                <a:solidFill>
                  <a:schemeClr val="bg1"/>
                </a:solidFill>
                <a:latin typeface="Calibri" pitchFamily="34" charset="0"/>
              </a:rPr>
              <a:t>Protección expresa</a:t>
            </a:r>
          </a:p>
          <a:p>
            <a:pPr algn="ctr"/>
            <a:r>
              <a:rPr lang="es-MX" sz="2200" b="1" dirty="0">
                <a:solidFill>
                  <a:schemeClr val="bg1"/>
                </a:solidFill>
                <a:latin typeface="Calibri" pitchFamily="34" charset="0"/>
              </a:rPr>
              <a:t>en la constitución</a:t>
            </a:r>
            <a:endParaRPr lang="en-US" sz="2200" b="1" dirty="0">
              <a:solidFill>
                <a:schemeClr val="bg1"/>
              </a:solidFill>
              <a:latin typeface="Calibri" pitchFamily="34" charset="0"/>
            </a:endParaRPr>
          </a:p>
        </p:txBody>
      </p:sp>
      <p:pic>
        <p:nvPicPr>
          <p:cNvPr id="5" name="Picture 2" descr="Resultado de imagen para logo ibero">
            <a:extLst>
              <a:ext uri="{FF2B5EF4-FFF2-40B4-BE49-F238E27FC236}">
                <a16:creationId xmlns="" xmlns:a16="http://schemas.microsoft.com/office/drawing/2014/main" id="{4D25DDAF-84D7-D54A-AA38-CC4184CFE647}"/>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16" t="22879" r="12483" b="17121"/>
          <a:stretch/>
        </p:blipFill>
        <p:spPr bwMode="auto">
          <a:xfrm>
            <a:off x="10491321" y="370590"/>
            <a:ext cx="1079356" cy="85663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710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0501745" y="2133600"/>
            <a:ext cx="184731" cy="369332"/>
          </a:xfrm>
          <a:prstGeom prst="rect">
            <a:avLst/>
          </a:prstGeom>
          <a:noFill/>
        </p:spPr>
        <p:txBody>
          <a:bodyPr wrap="none" rtlCol="0">
            <a:spAutoFit/>
          </a:bodyPr>
          <a:lstStyle/>
          <a:p>
            <a:endParaRPr lang="es-ES_tradnl" dirty="0"/>
          </a:p>
        </p:txBody>
      </p:sp>
      <p:pic>
        <p:nvPicPr>
          <p:cNvPr id="11" name="Imagen 10"/>
          <p:cNvPicPr>
            <a:picLocks noChangeAspect="1"/>
          </p:cNvPicPr>
          <p:nvPr/>
        </p:nvPicPr>
        <p:blipFill>
          <a:blip r:embed="rId2">
            <a:duotone>
              <a:schemeClr val="accent2">
                <a:shade val="45000"/>
                <a:satMod val="135000"/>
              </a:schemeClr>
              <a:prstClr val="white"/>
            </a:duotone>
          </a:blip>
          <a:stretch>
            <a:fillRect/>
          </a:stretch>
        </p:blipFill>
        <p:spPr>
          <a:xfrm>
            <a:off x="0" y="6702014"/>
            <a:ext cx="12192000" cy="155986"/>
          </a:xfrm>
          <a:prstGeom prst="rect">
            <a:avLst/>
          </a:prstGeom>
          <a:ln>
            <a:solidFill>
              <a:srgbClr val="CC0000"/>
            </a:solidFill>
          </a:ln>
        </p:spPr>
      </p:pic>
      <p:sp>
        <p:nvSpPr>
          <p:cNvPr id="9" name="Rectángulo 8"/>
          <p:cNvSpPr/>
          <p:nvPr/>
        </p:nvSpPr>
        <p:spPr>
          <a:xfrm>
            <a:off x="787791" y="2133600"/>
            <a:ext cx="11127545" cy="1138773"/>
          </a:xfrm>
          <a:prstGeom prst="rect">
            <a:avLst/>
          </a:prstGeom>
        </p:spPr>
        <p:txBody>
          <a:bodyPr wrap="square">
            <a:spAutoFit/>
          </a:bodyPr>
          <a:lstStyle/>
          <a:p>
            <a:pPr>
              <a:buNone/>
            </a:pPr>
            <a:r>
              <a:rPr lang="es-ES" sz="3400" b="1" dirty="0">
                <a:latin typeface="Calibri "/>
              </a:rPr>
              <a:t>Ley General de Protección de Datos Personales en Posesión de Sujetos Obligados</a:t>
            </a:r>
          </a:p>
        </p:txBody>
      </p:sp>
      <p:cxnSp>
        <p:nvCxnSpPr>
          <p:cNvPr id="10" name="9 Conector recto"/>
          <p:cNvCxnSpPr/>
          <p:nvPr/>
        </p:nvCxnSpPr>
        <p:spPr>
          <a:xfrm>
            <a:off x="1688123" y="4009292"/>
            <a:ext cx="94394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0043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3" name="CuadroTexto 12"/>
          <p:cNvSpPr txBox="1"/>
          <p:nvPr/>
        </p:nvSpPr>
        <p:spPr>
          <a:xfrm>
            <a:off x="10501745" y="2133600"/>
            <a:ext cx="184731" cy="369332"/>
          </a:xfrm>
          <a:prstGeom prst="rect">
            <a:avLst/>
          </a:prstGeom>
          <a:noFill/>
        </p:spPr>
        <p:txBody>
          <a:bodyPr wrap="none" rtlCol="0">
            <a:spAutoFit/>
          </a:bodyPr>
          <a:lstStyle/>
          <a:p>
            <a:endParaRPr lang="es-ES_tradnl" dirty="0"/>
          </a:p>
        </p:txBody>
      </p:sp>
      <p:sp>
        <p:nvSpPr>
          <p:cNvPr id="14" name="Rectángulo 13"/>
          <p:cNvSpPr/>
          <p:nvPr/>
        </p:nvSpPr>
        <p:spPr>
          <a:xfrm>
            <a:off x="4033520" y="1626280"/>
            <a:ext cx="7518400" cy="400110"/>
          </a:xfrm>
          <a:prstGeom prst="rect">
            <a:avLst/>
          </a:prstGeom>
        </p:spPr>
        <p:txBody>
          <a:bodyPr wrap="square">
            <a:spAutoFit/>
          </a:bodyPr>
          <a:lstStyle/>
          <a:p>
            <a:r>
              <a:rPr lang="es-MX" sz="2000" b="1" dirty="0">
                <a:latin typeface="Century Gothic" pitchFamily="34" charset="0"/>
              </a:rPr>
              <a:t>Competencia en Materia de Datos Personales </a:t>
            </a:r>
            <a:endParaRPr lang="es-MX" sz="2000" b="1" dirty="0">
              <a:latin typeface="Century Gothic" pitchFamily="34" charset="0"/>
              <a:ea typeface="Century Gothic" charset="0"/>
              <a:cs typeface="Century Gothic" charset="0"/>
            </a:endParaRPr>
          </a:p>
        </p:txBody>
      </p:sp>
      <p:sp>
        <p:nvSpPr>
          <p:cNvPr id="17" name="Rectángulo 17"/>
          <p:cNvSpPr/>
          <p:nvPr/>
        </p:nvSpPr>
        <p:spPr>
          <a:xfrm>
            <a:off x="4477407" y="3184798"/>
            <a:ext cx="2273037" cy="369332"/>
          </a:xfrm>
          <a:prstGeom prst="rect">
            <a:avLst/>
          </a:prstGeom>
        </p:spPr>
        <p:txBody>
          <a:bodyPr wrap="square">
            <a:spAutoFit/>
          </a:bodyPr>
          <a:lstStyle/>
          <a:p>
            <a:pPr algn="ctr"/>
            <a:r>
              <a:rPr lang="es-MX" dirty="0">
                <a:latin typeface="Century Gothic" pitchFamily="34" charset="0"/>
              </a:rPr>
              <a:t>Federación  </a:t>
            </a:r>
          </a:p>
        </p:txBody>
      </p:sp>
      <p:sp>
        <p:nvSpPr>
          <p:cNvPr id="18" name="Rectángulo 17"/>
          <p:cNvSpPr/>
          <p:nvPr/>
        </p:nvSpPr>
        <p:spPr>
          <a:xfrm>
            <a:off x="7332780" y="2907799"/>
            <a:ext cx="2273037" cy="923330"/>
          </a:xfrm>
          <a:prstGeom prst="rect">
            <a:avLst/>
          </a:prstGeom>
        </p:spPr>
        <p:txBody>
          <a:bodyPr wrap="square">
            <a:spAutoFit/>
          </a:bodyPr>
          <a:lstStyle/>
          <a:p>
            <a:pPr marL="285750" indent="-285750">
              <a:buFont typeface="Arial" pitchFamily="34" charset="0"/>
              <a:buChar char="•"/>
            </a:pPr>
            <a:r>
              <a:rPr lang="es-MX" dirty="0">
                <a:latin typeface="Century Gothic" pitchFamily="34" charset="0"/>
              </a:rPr>
              <a:t>Sector público	</a:t>
            </a:r>
          </a:p>
          <a:p>
            <a:pPr marL="285750" indent="-285750">
              <a:buFont typeface="Arial" pitchFamily="34" charset="0"/>
              <a:buChar char="•"/>
            </a:pPr>
            <a:r>
              <a:rPr lang="es-MX" dirty="0">
                <a:latin typeface="Century Gothic" pitchFamily="34" charset="0"/>
              </a:rPr>
              <a:t>Sector privado</a:t>
            </a:r>
          </a:p>
        </p:txBody>
      </p:sp>
      <p:sp>
        <p:nvSpPr>
          <p:cNvPr id="22" name="Rectángulo 17"/>
          <p:cNvSpPr/>
          <p:nvPr/>
        </p:nvSpPr>
        <p:spPr>
          <a:xfrm>
            <a:off x="7378262" y="4763830"/>
            <a:ext cx="2273037" cy="369332"/>
          </a:xfrm>
          <a:prstGeom prst="rect">
            <a:avLst/>
          </a:prstGeom>
        </p:spPr>
        <p:txBody>
          <a:bodyPr wrap="square">
            <a:spAutoFit/>
          </a:bodyPr>
          <a:lstStyle/>
          <a:p>
            <a:pPr marL="285750" indent="-285750">
              <a:buFont typeface="Arial" pitchFamily="34" charset="0"/>
              <a:buChar char="•"/>
            </a:pPr>
            <a:r>
              <a:rPr lang="es-MX" dirty="0">
                <a:latin typeface="Century Gothic" pitchFamily="34" charset="0"/>
              </a:rPr>
              <a:t>Sector público  </a:t>
            </a:r>
          </a:p>
        </p:txBody>
      </p:sp>
      <p:sp>
        <p:nvSpPr>
          <p:cNvPr id="23" name="Rectángulo 17"/>
          <p:cNvSpPr/>
          <p:nvPr/>
        </p:nvSpPr>
        <p:spPr>
          <a:xfrm>
            <a:off x="4477407" y="4591034"/>
            <a:ext cx="2273037" cy="646331"/>
          </a:xfrm>
          <a:prstGeom prst="rect">
            <a:avLst/>
          </a:prstGeom>
        </p:spPr>
        <p:txBody>
          <a:bodyPr wrap="square">
            <a:spAutoFit/>
          </a:bodyPr>
          <a:lstStyle/>
          <a:p>
            <a:pPr algn="ctr"/>
            <a:r>
              <a:rPr lang="es-MX" dirty="0">
                <a:latin typeface="Century Gothic" pitchFamily="34" charset="0"/>
              </a:rPr>
              <a:t>Entidades Federativas</a:t>
            </a:r>
          </a:p>
        </p:txBody>
      </p:sp>
      <p:sp>
        <p:nvSpPr>
          <p:cNvPr id="25" name="19 Abrir llave"/>
          <p:cNvSpPr/>
          <p:nvPr/>
        </p:nvSpPr>
        <p:spPr>
          <a:xfrm>
            <a:off x="6936828" y="4347642"/>
            <a:ext cx="441434" cy="1133114"/>
          </a:xfrm>
          <a:prstGeom prst="leftBrace">
            <a:avLst/>
          </a:prstGeom>
          <a:ln w="38100">
            <a:solidFill>
              <a:srgbClr val="CC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
        <p:nvSpPr>
          <p:cNvPr id="26" name="Rectángulo 16"/>
          <p:cNvSpPr/>
          <p:nvPr/>
        </p:nvSpPr>
        <p:spPr>
          <a:xfrm>
            <a:off x="4033520" y="5983176"/>
            <a:ext cx="7518400" cy="369332"/>
          </a:xfrm>
          <a:prstGeom prst="rect">
            <a:avLst/>
          </a:prstGeom>
        </p:spPr>
        <p:txBody>
          <a:bodyPr wrap="square">
            <a:spAutoFit/>
          </a:bodyPr>
          <a:lstStyle/>
          <a:p>
            <a:pPr algn="ctr"/>
            <a:r>
              <a:rPr lang="es-MX" b="1" i="1" dirty="0">
                <a:solidFill>
                  <a:srgbClr val="CC0000"/>
                </a:solidFill>
                <a:latin typeface="Century Gothic" pitchFamily="34" charset="0"/>
              </a:rPr>
              <a:t>Jurisdicción dual</a:t>
            </a:r>
          </a:p>
        </p:txBody>
      </p:sp>
      <p:sp>
        <p:nvSpPr>
          <p:cNvPr id="16" name="Oval 4">
            <a:extLst>
              <a:ext uri="{FF2B5EF4-FFF2-40B4-BE49-F238E27FC236}">
                <a16:creationId xmlns="" xmlns:a16="http://schemas.microsoft.com/office/drawing/2014/main" id="{F3B01E46-D6B0-3541-8968-BB684B35CDA9}"/>
              </a:ext>
            </a:extLst>
          </p:cNvPr>
          <p:cNvSpPr>
            <a:spLocks noChangeArrowheads="1"/>
          </p:cNvSpPr>
          <p:nvPr/>
        </p:nvSpPr>
        <p:spPr bwMode="auto">
          <a:xfrm>
            <a:off x="689072" y="1924252"/>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19" name="Rectángulo 18">
            <a:extLst>
              <a:ext uri="{FF2B5EF4-FFF2-40B4-BE49-F238E27FC236}">
                <a16:creationId xmlns="" xmlns:a16="http://schemas.microsoft.com/office/drawing/2014/main" id="{A6DE2E7E-E607-7F46-8715-10AC73C39170}"/>
              </a:ext>
            </a:extLst>
          </p:cNvPr>
          <p:cNvSpPr/>
          <p:nvPr/>
        </p:nvSpPr>
        <p:spPr>
          <a:xfrm>
            <a:off x="904912" y="3072755"/>
            <a:ext cx="2540000" cy="830997"/>
          </a:xfrm>
          <a:prstGeom prst="rect">
            <a:avLst/>
          </a:prstGeom>
        </p:spPr>
        <p:txBody>
          <a:bodyPr wrap="square">
            <a:spAutoFit/>
          </a:bodyPr>
          <a:lstStyle/>
          <a:p>
            <a:pPr algn="ctr"/>
            <a:r>
              <a:rPr lang="es-MX" sz="2400" b="1" dirty="0">
                <a:solidFill>
                  <a:schemeClr val="bg1"/>
                </a:solidFill>
                <a:latin typeface="Century Gothic" pitchFamily="34" charset="0"/>
              </a:rPr>
              <a:t>Autoridad </a:t>
            </a:r>
          </a:p>
          <a:p>
            <a:pPr algn="ctr"/>
            <a:r>
              <a:rPr lang="es-MX" sz="2400" b="1" dirty="0">
                <a:solidFill>
                  <a:schemeClr val="bg1"/>
                </a:solidFill>
                <a:latin typeface="Century Gothic" pitchFamily="34" charset="0"/>
              </a:rPr>
              <a:t>federal y local</a:t>
            </a:r>
          </a:p>
        </p:txBody>
      </p:sp>
      <p:sp>
        <p:nvSpPr>
          <p:cNvPr id="20" name="19 Abrir llave">
            <a:extLst>
              <a:ext uri="{FF2B5EF4-FFF2-40B4-BE49-F238E27FC236}">
                <a16:creationId xmlns="" xmlns:a16="http://schemas.microsoft.com/office/drawing/2014/main" id="{BE830968-CBC0-9145-8466-3F280E3C0923}"/>
              </a:ext>
            </a:extLst>
          </p:cNvPr>
          <p:cNvSpPr/>
          <p:nvPr/>
        </p:nvSpPr>
        <p:spPr>
          <a:xfrm>
            <a:off x="6820895" y="2802907"/>
            <a:ext cx="441434" cy="1133114"/>
          </a:xfrm>
          <a:prstGeom prst="leftBrace">
            <a:avLst/>
          </a:prstGeom>
          <a:ln w="38100">
            <a:solidFill>
              <a:srgbClr val="CC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Tree>
    <p:extLst>
      <p:ext uri="{BB962C8B-B14F-4D97-AF65-F5344CB8AC3E}">
        <p14:creationId xmlns="" xmlns:p14="http://schemas.microsoft.com/office/powerpoint/2010/main" val="259744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021026" y="3727978"/>
            <a:ext cx="184731" cy="369332"/>
          </a:xfrm>
          <a:prstGeom prst="rect">
            <a:avLst/>
          </a:prstGeom>
          <a:noFill/>
        </p:spPr>
        <p:txBody>
          <a:bodyPr wrap="none" rtlCol="0">
            <a:spAutoFit/>
          </a:bodyPr>
          <a:lstStyle/>
          <a:p>
            <a:endParaRPr lang="es-ES_tradnl" dirty="0"/>
          </a:p>
        </p:txBody>
      </p:sp>
      <p:sp>
        <p:nvSpPr>
          <p:cNvPr id="24" name="Rectángulo 23"/>
          <p:cNvSpPr/>
          <p:nvPr/>
        </p:nvSpPr>
        <p:spPr>
          <a:xfrm>
            <a:off x="4033520" y="1238551"/>
            <a:ext cx="7518400" cy="400110"/>
          </a:xfrm>
          <a:prstGeom prst="rect">
            <a:avLst/>
          </a:prstGeom>
        </p:spPr>
        <p:txBody>
          <a:bodyPr wrap="square">
            <a:spAutoFit/>
          </a:bodyPr>
          <a:lstStyle/>
          <a:p>
            <a:r>
              <a:rPr lang="es-ES" sz="2000" b="1" dirty="0">
                <a:latin typeface="Century Gothic" pitchFamily="34" charset="0"/>
              </a:rPr>
              <a:t>Distribución de Competencias en el Sector Público</a:t>
            </a:r>
            <a:endParaRPr lang="es-MX" sz="2000" b="1" dirty="0">
              <a:latin typeface="Century Gothic" pitchFamily="34" charset="0"/>
              <a:ea typeface="Century Gothic" charset="0"/>
              <a:cs typeface="Century Gothic" charset="0"/>
            </a:endParaRPr>
          </a:p>
        </p:txBody>
      </p:sp>
      <p:sp>
        <p:nvSpPr>
          <p:cNvPr id="25" name="Rectángulo 17"/>
          <p:cNvSpPr/>
          <p:nvPr/>
        </p:nvSpPr>
        <p:spPr>
          <a:xfrm>
            <a:off x="4033520" y="6095484"/>
            <a:ext cx="6897301" cy="369332"/>
          </a:xfrm>
          <a:prstGeom prst="rect">
            <a:avLst/>
          </a:prstGeom>
        </p:spPr>
        <p:txBody>
          <a:bodyPr wrap="square">
            <a:spAutoFit/>
          </a:bodyPr>
          <a:lstStyle/>
          <a:p>
            <a:pPr algn="ctr"/>
            <a:r>
              <a:rPr lang="es-MX" b="1" i="1" dirty="0">
                <a:solidFill>
                  <a:srgbClr val="CC0000"/>
                </a:solidFill>
                <a:latin typeface="Century Gothic" pitchFamily="34" charset="0"/>
              </a:rPr>
              <a:t>Una ley marco con estándares mínimos</a:t>
            </a:r>
          </a:p>
        </p:txBody>
      </p:sp>
      <p:cxnSp>
        <p:nvCxnSpPr>
          <p:cNvPr id="3" name="Conector recto 2"/>
          <p:cNvCxnSpPr>
            <a:cxnSpLocks/>
          </p:cNvCxnSpPr>
          <p:nvPr/>
        </p:nvCxnSpPr>
        <p:spPr>
          <a:xfrm flipH="1">
            <a:off x="5342928" y="3727977"/>
            <a:ext cx="2449792" cy="70406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 name="Conector recto 4"/>
          <p:cNvCxnSpPr>
            <a:cxnSpLocks/>
          </p:cNvCxnSpPr>
          <p:nvPr/>
        </p:nvCxnSpPr>
        <p:spPr>
          <a:xfrm>
            <a:off x="7792720" y="3727977"/>
            <a:ext cx="2348585" cy="704063"/>
          </a:xfrm>
          <a:prstGeom prst="line">
            <a:avLst/>
          </a:prstGeom>
          <a:ln/>
        </p:spPr>
        <p:style>
          <a:lnRef idx="1">
            <a:schemeClr val="accent2"/>
          </a:lnRef>
          <a:fillRef idx="0">
            <a:schemeClr val="accent2"/>
          </a:fillRef>
          <a:effectRef idx="0">
            <a:schemeClr val="accent2"/>
          </a:effectRef>
          <a:fontRef idx="minor">
            <a:schemeClr val="tx1"/>
          </a:fontRef>
        </p:style>
      </p:cxnSp>
      <p:sp>
        <p:nvSpPr>
          <p:cNvPr id="16" name="Oval 4">
            <a:extLst>
              <a:ext uri="{FF2B5EF4-FFF2-40B4-BE49-F238E27FC236}">
                <a16:creationId xmlns="" xmlns:a16="http://schemas.microsoft.com/office/drawing/2014/main" id="{E9A8D7AA-4625-7342-A9F6-D952D55A2745}"/>
              </a:ext>
            </a:extLst>
          </p:cNvPr>
          <p:cNvSpPr>
            <a:spLocks noChangeArrowheads="1"/>
          </p:cNvSpPr>
          <p:nvPr/>
        </p:nvSpPr>
        <p:spPr bwMode="auto">
          <a:xfrm>
            <a:off x="519668" y="1638661"/>
            <a:ext cx="3158064" cy="3208910"/>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20" name="Rectángulo 17">
            <a:extLst>
              <a:ext uri="{FF2B5EF4-FFF2-40B4-BE49-F238E27FC236}">
                <a16:creationId xmlns="" xmlns:a16="http://schemas.microsoft.com/office/drawing/2014/main" id="{EE7BC94D-2239-3D47-B59E-8C424A6FA4EC}"/>
              </a:ext>
            </a:extLst>
          </p:cNvPr>
          <p:cNvSpPr/>
          <p:nvPr/>
        </p:nvSpPr>
        <p:spPr>
          <a:xfrm>
            <a:off x="767419" y="2831486"/>
            <a:ext cx="2540000" cy="830997"/>
          </a:xfrm>
          <a:prstGeom prst="rect">
            <a:avLst/>
          </a:prstGeom>
        </p:spPr>
        <p:txBody>
          <a:bodyPr wrap="square">
            <a:spAutoFit/>
          </a:bodyPr>
          <a:lstStyle/>
          <a:p>
            <a:pPr algn="ctr"/>
            <a:r>
              <a:rPr lang="es-MX" sz="2400" b="1" dirty="0">
                <a:solidFill>
                  <a:schemeClr val="bg1"/>
                </a:solidFill>
                <a:latin typeface="Century Gothic" pitchFamily="34" charset="0"/>
              </a:rPr>
              <a:t>Facultades concurrentes</a:t>
            </a:r>
          </a:p>
        </p:txBody>
      </p:sp>
      <p:sp>
        <p:nvSpPr>
          <p:cNvPr id="26" name="Oval 4">
            <a:extLst>
              <a:ext uri="{FF2B5EF4-FFF2-40B4-BE49-F238E27FC236}">
                <a16:creationId xmlns="" xmlns:a16="http://schemas.microsoft.com/office/drawing/2014/main" id="{1D7CB059-F03B-A24B-B012-D13BC61AB08D}"/>
              </a:ext>
            </a:extLst>
          </p:cNvPr>
          <p:cNvSpPr>
            <a:spLocks noChangeArrowheads="1"/>
          </p:cNvSpPr>
          <p:nvPr/>
        </p:nvSpPr>
        <p:spPr bwMode="auto">
          <a:xfrm>
            <a:off x="3636086" y="4423533"/>
            <a:ext cx="3428728" cy="1625644"/>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27" name="Rectángulo 17">
            <a:extLst>
              <a:ext uri="{FF2B5EF4-FFF2-40B4-BE49-F238E27FC236}">
                <a16:creationId xmlns="" xmlns:a16="http://schemas.microsoft.com/office/drawing/2014/main" id="{A91BE757-4341-C545-9BCD-A3D967575C9D}"/>
              </a:ext>
            </a:extLst>
          </p:cNvPr>
          <p:cNvSpPr/>
          <p:nvPr/>
        </p:nvSpPr>
        <p:spPr>
          <a:xfrm>
            <a:off x="4080450" y="4801866"/>
            <a:ext cx="2540000" cy="923330"/>
          </a:xfrm>
          <a:prstGeom prst="rect">
            <a:avLst/>
          </a:prstGeom>
        </p:spPr>
        <p:txBody>
          <a:bodyPr wrap="square">
            <a:spAutoFit/>
          </a:bodyPr>
          <a:lstStyle/>
          <a:p>
            <a:pPr algn="ctr"/>
            <a:r>
              <a:rPr lang="es-MX" dirty="0">
                <a:solidFill>
                  <a:schemeClr val="bg1"/>
                </a:solidFill>
                <a:latin typeface="Century Gothic" pitchFamily="34" charset="0"/>
              </a:rPr>
              <a:t>Facultades para Autoridades Federales</a:t>
            </a:r>
          </a:p>
        </p:txBody>
      </p:sp>
      <p:sp>
        <p:nvSpPr>
          <p:cNvPr id="28" name="Oval 4">
            <a:extLst>
              <a:ext uri="{FF2B5EF4-FFF2-40B4-BE49-F238E27FC236}">
                <a16:creationId xmlns="" xmlns:a16="http://schemas.microsoft.com/office/drawing/2014/main" id="{E55C8BFF-7B37-7249-BDEF-8C968DA9FC62}"/>
              </a:ext>
            </a:extLst>
          </p:cNvPr>
          <p:cNvSpPr>
            <a:spLocks noChangeArrowheads="1"/>
          </p:cNvSpPr>
          <p:nvPr/>
        </p:nvSpPr>
        <p:spPr bwMode="auto">
          <a:xfrm>
            <a:off x="8426941" y="4418391"/>
            <a:ext cx="3428728" cy="1625644"/>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29" name="Rectángulo 17">
            <a:extLst>
              <a:ext uri="{FF2B5EF4-FFF2-40B4-BE49-F238E27FC236}">
                <a16:creationId xmlns="" xmlns:a16="http://schemas.microsoft.com/office/drawing/2014/main" id="{58C3A517-0461-4843-8E87-414648406165}"/>
              </a:ext>
            </a:extLst>
          </p:cNvPr>
          <p:cNvSpPr/>
          <p:nvPr/>
        </p:nvSpPr>
        <p:spPr>
          <a:xfrm>
            <a:off x="8897405" y="4769548"/>
            <a:ext cx="2540000" cy="923330"/>
          </a:xfrm>
          <a:prstGeom prst="rect">
            <a:avLst/>
          </a:prstGeom>
        </p:spPr>
        <p:txBody>
          <a:bodyPr wrap="square">
            <a:spAutoFit/>
          </a:bodyPr>
          <a:lstStyle/>
          <a:p>
            <a:pPr algn="ctr"/>
            <a:r>
              <a:rPr lang="es-MX" dirty="0">
                <a:solidFill>
                  <a:schemeClr val="bg1"/>
                </a:solidFill>
                <a:latin typeface="Century Gothic" pitchFamily="34" charset="0"/>
              </a:rPr>
              <a:t>Facultades para Entidades Federativas</a:t>
            </a:r>
          </a:p>
        </p:txBody>
      </p:sp>
      <p:sp>
        <p:nvSpPr>
          <p:cNvPr id="30" name="Oval 4">
            <a:extLst>
              <a:ext uri="{FF2B5EF4-FFF2-40B4-BE49-F238E27FC236}">
                <a16:creationId xmlns="" xmlns:a16="http://schemas.microsoft.com/office/drawing/2014/main" id="{77C9F103-52A4-0445-AD02-3D5E9089AAC8}"/>
              </a:ext>
            </a:extLst>
          </p:cNvPr>
          <p:cNvSpPr>
            <a:spLocks noChangeArrowheads="1"/>
          </p:cNvSpPr>
          <p:nvPr/>
        </p:nvSpPr>
        <p:spPr bwMode="auto">
          <a:xfrm>
            <a:off x="6078356" y="1926159"/>
            <a:ext cx="3428728" cy="1801817"/>
          </a:xfrm>
          <a:prstGeom prst="ellipse">
            <a:avLst/>
          </a:prstGeom>
          <a:solidFill>
            <a:srgbClr val="CC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s-MX" sz="2400" dirty="0"/>
          </a:p>
        </p:txBody>
      </p:sp>
      <p:sp>
        <p:nvSpPr>
          <p:cNvPr id="31" name="Rectángulo 30">
            <a:extLst>
              <a:ext uri="{FF2B5EF4-FFF2-40B4-BE49-F238E27FC236}">
                <a16:creationId xmlns="" xmlns:a16="http://schemas.microsoft.com/office/drawing/2014/main" id="{FADCD02C-F3DE-C443-ABA9-310D7E379E63}"/>
              </a:ext>
            </a:extLst>
          </p:cNvPr>
          <p:cNvSpPr/>
          <p:nvPr/>
        </p:nvSpPr>
        <p:spPr>
          <a:xfrm>
            <a:off x="6651613" y="2063269"/>
            <a:ext cx="2540000" cy="1477328"/>
          </a:xfrm>
          <a:prstGeom prst="rect">
            <a:avLst/>
          </a:prstGeom>
        </p:spPr>
        <p:txBody>
          <a:bodyPr wrap="square">
            <a:spAutoFit/>
          </a:bodyPr>
          <a:lstStyle/>
          <a:p>
            <a:pPr algn="ctr"/>
            <a:r>
              <a:rPr lang="es-MX" dirty="0">
                <a:solidFill>
                  <a:schemeClr val="bg1"/>
                </a:solidFill>
                <a:latin typeface="Century Gothic" pitchFamily="34" charset="0"/>
              </a:rPr>
              <a:t>Ley General de Protección de Datos Personales en Posesión de</a:t>
            </a:r>
          </a:p>
          <a:p>
            <a:pPr algn="ctr"/>
            <a:r>
              <a:rPr lang="es-MX" dirty="0">
                <a:solidFill>
                  <a:schemeClr val="bg1"/>
                </a:solidFill>
                <a:latin typeface="Century Gothic" pitchFamily="34" charset="0"/>
              </a:rPr>
              <a:t>Sujetos Obligados</a:t>
            </a:r>
          </a:p>
        </p:txBody>
      </p:sp>
    </p:spTree>
    <p:extLst>
      <p:ext uri="{BB962C8B-B14F-4D97-AF65-F5344CB8AC3E}">
        <p14:creationId xmlns="" xmlns:p14="http://schemas.microsoft.com/office/powerpoint/2010/main" val="16753964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1127</Words>
  <Application>Microsoft Office PowerPoint</Application>
  <PresentationFormat>Personalizado</PresentationFormat>
  <Paragraphs>262</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Derecho a la protección de datos personales</vt:lpstr>
      <vt:lpstr>Protección de Datos Personales</vt:lpstr>
      <vt:lpstr>Derecho a la Protección de Datos Personales</vt:lpstr>
      <vt:lpstr>Derecho a la Protección de Datos Personales (2)</vt:lpstr>
      <vt:lpstr>Fundamento Constitucional</vt:lpstr>
      <vt:lpstr>Diapositiva 7</vt:lpstr>
      <vt:lpstr>Diapositiva 8</vt:lpstr>
      <vt:lpstr>Diapositiva 9</vt:lpstr>
      <vt:lpstr>Diapositiva 10</vt:lpstr>
      <vt:lpstr>Datos personales</vt:lpstr>
      <vt:lpstr>Conceptos Clave</vt:lpstr>
      <vt:lpstr>Principios de Protección de Datos Personales</vt:lpstr>
      <vt:lpstr>Principios de Protección de Datos Personales </vt:lpstr>
      <vt:lpstr>Principios de Protección de Datos Personales (2)</vt:lpstr>
      <vt:lpstr>Principios de Protección de Datos Personales (3)</vt:lpstr>
      <vt:lpstr>Aviso de Privacidad</vt:lpstr>
      <vt:lpstr>Diapositiva 18</vt:lpstr>
      <vt:lpstr>Diapositiva 19</vt:lpstr>
      <vt:lpstr>Diapositiva 20</vt:lpstr>
      <vt:lpstr>Diapositiva 21</vt:lpstr>
      <vt:lpstr>Diapositiva 22</vt:lpstr>
      <vt:lpstr>Diapositiva 23</vt:lpstr>
      <vt:lpstr>Diapositiva 24</vt:lpstr>
      <vt:lpstr>Diapositiva 25</vt:lpstr>
      <vt:lpstr>Caso Práctico</vt:lpstr>
      <vt:lpstr>Usted trabaja actualmente con el titular de la Dirección de Investigación y Desarrollo Educativo (DIDE) de la Secretaría de Educación  y Deporte del Gobierno del Estado de Chihuahua. Dado que próximamente terminará la presente administración, el Director busca posicionar el trabajo realizado por la DIDE dentro de la sociedad chihuahuense. Para ello, ha organizado un curso de capacitación en materia de sociedad, educación y democracia. EL curso tendrá una duración de 20 horas y se ofrecerá a los primeros 50 servidores públicos estatales y municipales que envíen su solicitud de registro. La DIDE ha contratado, para impartir dicho curso, a Servicios de Consultoría Especializados, S.C., empresa que, además, emitirá las constancias respectivas. Las clases se llevarán a cabo en las instalaciones de la DIDE durante la semana del 15 al 19 de febrero de 2020, en un horario de 15:00hrs a 19:00hrs   Su jefe se encuentra sumamente preocupado por proteger los datos personales. Por este motivo, quiere poner a disposición de los asistentes al curso, en la mesa de registro, el Aviso de Privacidad.  Dado que usted tomó recientemente el curso sobre el Aviso de Privacidad previsto en la Ley de Protección de Datos Personales del Estado de Chihuahua y sus Lineamientos, le ha pedido que, por favor, lo apoye con esta encomienda.   Con base en los conocimientos vistos en el curso formule un modelo de Aviso de Privacidad, explicando los elementos incluidos en dicho modelo.  </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García Núñez Diego</dc:creator>
  <cp:lastModifiedBy>toshiba</cp:lastModifiedBy>
  <cp:revision>144</cp:revision>
  <cp:lastPrinted>2020-01-13T19:29:52Z</cp:lastPrinted>
  <dcterms:created xsi:type="dcterms:W3CDTF">2019-01-17T21:29:41Z</dcterms:created>
  <dcterms:modified xsi:type="dcterms:W3CDTF">2021-02-11T02:21:01Z</dcterms:modified>
</cp:coreProperties>
</file>